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notesMasterIdLst>
    <p:notesMasterId r:id="rId55"/>
  </p:notesMasterIdLst>
  <p:handoutMasterIdLst>
    <p:handoutMasterId r:id="rId56"/>
  </p:handoutMasterIdLst>
  <p:sldIdLst>
    <p:sldId id="259" r:id="rId2"/>
    <p:sldId id="300" r:id="rId3"/>
    <p:sldId id="308" r:id="rId4"/>
    <p:sldId id="315" r:id="rId5"/>
    <p:sldId id="325" r:id="rId6"/>
    <p:sldId id="327" r:id="rId7"/>
    <p:sldId id="330" r:id="rId8"/>
    <p:sldId id="335" r:id="rId9"/>
    <p:sldId id="348" r:id="rId10"/>
    <p:sldId id="349" r:id="rId11"/>
    <p:sldId id="350" r:id="rId12"/>
    <p:sldId id="351" r:id="rId13"/>
    <p:sldId id="352" r:id="rId14"/>
    <p:sldId id="339" r:id="rId15"/>
    <p:sldId id="347" r:id="rId16"/>
    <p:sldId id="323" r:id="rId17"/>
    <p:sldId id="341" r:id="rId18"/>
    <p:sldId id="353" r:id="rId19"/>
    <p:sldId id="257" r:id="rId20"/>
    <p:sldId id="309" r:id="rId21"/>
    <p:sldId id="311" r:id="rId22"/>
    <p:sldId id="331" r:id="rId23"/>
    <p:sldId id="312" r:id="rId24"/>
    <p:sldId id="314" r:id="rId25"/>
    <p:sldId id="313" r:id="rId26"/>
    <p:sldId id="316" r:id="rId27"/>
    <p:sldId id="369" r:id="rId28"/>
    <p:sldId id="320" r:id="rId29"/>
    <p:sldId id="370" r:id="rId30"/>
    <p:sldId id="382" r:id="rId31"/>
    <p:sldId id="371" r:id="rId32"/>
    <p:sldId id="373" r:id="rId33"/>
    <p:sldId id="374" r:id="rId34"/>
    <p:sldId id="375" r:id="rId35"/>
    <p:sldId id="377" r:id="rId36"/>
    <p:sldId id="378" r:id="rId37"/>
    <p:sldId id="379" r:id="rId38"/>
    <p:sldId id="376" r:id="rId39"/>
    <p:sldId id="354" r:id="rId40"/>
    <p:sldId id="355" r:id="rId41"/>
    <p:sldId id="360" r:id="rId42"/>
    <p:sldId id="366" r:id="rId43"/>
    <p:sldId id="359" r:id="rId44"/>
    <p:sldId id="365" r:id="rId45"/>
    <p:sldId id="358" r:id="rId46"/>
    <p:sldId id="363" r:id="rId47"/>
    <p:sldId id="380" r:id="rId48"/>
    <p:sldId id="381" r:id="rId49"/>
    <p:sldId id="361" r:id="rId50"/>
    <p:sldId id="362" r:id="rId51"/>
    <p:sldId id="364" r:id="rId52"/>
    <p:sldId id="385" r:id="rId53"/>
    <p:sldId id="334" r:id="rId54"/>
  </p:sldIdLst>
  <p:sldSz cx="12192000" cy="6858000"/>
  <p:notesSz cx="6858000" cy="9144000"/>
  <p:embeddedFontLst>
    <p:embeddedFont>
      <p:font typeface="1훈새마을운동 R" panose="02020603020101020101" pitchFamily="18" charset="-127"/>
      <p:regular r:id="rId57"/>
    </p:embeddedFont>
    <p:embeddedFont>
      <p:font typeface="Century Gothic" panose="020B0502020202020204" pitchFamily="34" charset="0"/>
      <p:regular r:id="rId58"/>
      <p:bold r:id="rId59"/>
      <p:italic r:id="rId60"/>
      <p:boldItalic r:id="rId61"/>
    </p:embeddedFont>
    <p:embeddedFont>
      <p:font typeface="나눔고딕" panose="020D0604000000000000" pitchFamily="50" charset="-127"/>
      <p:regular r:id="rId62"/>
      <p:bold r:id="rId63"/>
    </p:embeddedFont>
    <p:embeddedFont>
      <p:font typeface="맑은 고딕" panose="020B0503020000020004" pitchFamily="50" charset="-127"/>
      <p:regular r:id="rId64"/>
      <p:bold r:id="rId6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0141ADCB-96A1-440D-93E9-AF90DDB964BA}">
          <p14:sldIdLst>
            <p14:sldId id="259"/>
          </p14:sldIdLst>
        </p14:section>
        <p14:section name="Index" id="{CA5B91D8-30FD-4C69-A93C-BBF24AA30DE3}">
          <p14:sldIdLst>
            <p14:sldId id="300"/>
          </p14:sldIdLst>
        </p14:section>
        <p14:section name="Classification" id="{FC0E1123-B1C0-4DEA-AFF0-A734EC476CE5}">
          <p14:sldIdLst>
            <p14:sldId id="308"/>
          </p14:sldIdLst>
        </p14:section>
        <p14:section name="Classification - Topic" id="{4A5B97AC-17EC-46F9-9076-7A12FB7B508A}">
          <p14:sldIdLst>
            <p14:sldId id="315"/>
          </p14:sldIdLst>
        </p14:section>
        <p14:section name="Classification - about data" id="{0D723818-6B22-474F-A1AE-1676AC301A24}">
          <p14:sldIdLst>
            <p14:sldId id="325"/>
            <p14:sldId id="327"/>
            <p14:sldId id="330"/>
          </p14:sldIdLst>
        </p14:section>
        <p14:section name="Classification - preprocessing" id="{4328BA96-2B18-4E23-860B-951379B3B055}">
          <p14:sldIdLst>
            <p14:sldId id="335"/>
            <p14:sldId id="348"/>
            <p14:sldId id="349"/>
            <p14:sldId id="350"/>
            <p14:sldId id="351"/>
          </p14:sldIdLst>
        </p14:section>
        <p14:section name="Classification - algorithm" id="{756DFBD4-5B84-45D0-9E02-9BDF43D634CD}">
          <p14:sldIdLst>
            <p14:sldId id="352"/>
            <p14:sldId id="339"/>
          </p14:sldIdLst>
        </p14:section>
        <p14:section name="Classification - replaying" id="{E13C3ED2-8AA1-4D85-AC97-805B3FF977DE}">
          <p14:sldIdLst>
            <p14:sldId id="347"/>
            <p14:sldId id="323"/>
            <p14:sldId id="341"/>
            <p14:sldId id="353"/>
          </p14:sldIdLst>
        </p14:section>
        <p14:section name="Clustering" id="{2CB68B00-4B97-4C9C-90D9-1797F4657510}">
          <p14:sldIdLst>
            <p14:sldId id="257"/>
          </p14:sldIdLst>
        </p14:section>
        <p14:section name="Clustering - Topic" id="{DA0A4D2F-EF21-4D94-85C8-42F05DB5B9A8}">
          <p14:sldIdLst>
            <p14:sldId id="309"/>
          </p14:sldIdLst>
        </p14:section>
        <p14:section name="Clustering - about data" id="{4F0E7FD9-F6BC-408A-AEBE-DFE1F7084953}">
          <p14:sldIdLst>
            <p14:sldId id="311"/>
            <p14:sldId id="331"/>
            <p14:sldId id="312"/>
            <p14:sldId id="314"/>
            <p14:sldId id="313"/>
            <p14:sldId id="316"/>
            <p14:sldId id="369"/>
            <p14:sldId id="320"/>
          </p14:sldIdLst>
        </p14:section>
        <p14:section name="Clustering- preprocessing" id="{89FF17AB-4D40-4523-B2A1-59A5F42753F8}">
          <p14:sldIdLst>
            <p14:sldId id="370"/>
            <p14:sldId id="382"/>
            <p14:sldId id="371"/>
            <p14:sldId id="373"/>
            <p14:sldId id="374"/>
          </p14:sldIdLst>
        </p14:section>
        <p14:section name="Clustering - algorithm" id="{A0F62311-6AA5-43AC-9E53-33781D7E0390}">
          <p14:sldIdLst>
            <p14:sldId id="375"/>
            <p14:sldId id="377"/>
            <p14:sldId id="378"/>
            <p14:sldId id="379"/>
            <p14:sldId id="376"/>
          </p14:sldIdLst>
        </p14:section>
        <p14:section name="WiseProphet" id="{EA8A00AB-B76F-4A7D-B7F2-360309E4F29C}">
          <p14:sldIdLst>
            <p14:sldId id="354"/>
            <p14:sldId id="355"/>
            <p14:sldId id="360"/>
            <p14:sldId id="366"/>
            <p14:sldId id="359"/>
            <p14:sldId id="365"/>
            <p14:sldId id="358"/>
            <p14:sldId id="363"/>
            <p14:sldId id="380"/>
            <p14:sldId id="381"/>
            <p14:sldId id="361"/>
            <p14:sldId id="362"/>
          </p14:sldIdLst>
        </p14:section>
        <p14:section name="Conclusion" id="{75CCB678-5D88-4E73-BD6C-96386B572BCC}">
          <p14:sldIdLst>
            <p14:sldId id="364"/>
          </p14:sldIdLst>
        </p14:section>
        <p14:section name="Role" id="{4D6BC35A-42E6-41F2-837C-9206F48101CF}">
          <p14:sldIdLst>
            <p14:sldId id="385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3D3D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78409" autoAdjust="0"/>
  </p:normalViewPr>
  <p:slideViewPr>
    <p:cSldViewPr snapToGrid="0" showGuides="1">
      <p:cViewPr varScale="1">
        <p:scale>
          <a:sx n="67" d="100"/>
          <a:sy n="67" d="100"/>
        </p:scale>
        <p:origin x="1267" y="53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984"/>
    </p:cViewPr>
  </p:sorter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7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handoutMaster" Target="handoutMasters/handoutMaster1.xml"/><Relationship Id="rId64" Type="http://schemas.openxmlformats.org/officeDocument/2006/relationships/font" Target="fonts/font8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2019-12-03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40BA11-FEDB-4E64-B4BE-9FDEE8123FE3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8D56DB-D808-478E-8624-F84E557D342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9035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 발표를 맡은 </a:t>
            </a:r>
            <a:r>
              <a:rPr lang="ko-KR" altLang="en-US" dirty="0" err="1"/>
              <a:t>임예슬입니다</a:t>
            </a:r>
            <a:r>
              <a:rPr lang="en-US" altLang="ko-KR" dirty="0"/>
              <a:t>. </a:t>
            </a:r>
            <a:r>
              <a:rPr lang="ko-KR" altLang="en-US" dirty="0" err="1"/>
              <a:t>발표시작하겠습니다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6924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73446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4446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14514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애니메이션 있음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43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39518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n-lt"/>
              </a:rPr>
              <a:t>Process </a:t>
            </a:r>
            <a:r>
              <a:rPr lang="ko-KR" altLang="en-US" sz="1200" dirty="0">
                <a:latin typeface="+mn-lt"/>
              </a:rPr>
              <a:t>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n-lt"/>
              </a:rPr>
              <a:t>End to End Big Data Process </a:t>
            </a:r>
            <a:r>
              <a:rPr lang="ko-KR" altLang="en-US" sz="1200" dirty="0">
                <a:latin typeface="+mn-lt"/>
              </a:rPr>
              <a:t>중에서 이미 </a:t>
            </a:r>
            <a:r>
              <a:rPr lang="en-US" altLang="ko-KR" sz="1200" dirty="0">
                <a:latin typeface="+mn-lt"/>
              </a:rPr>
              <a:t>3</a:t>
            </a:r>
            <a:r>
              <a:rPr lang="ko-KR" altLang="en-US" sz="1200" dirty="0">
                <a:latin typeface="+mn-lt"/>
              </a:rPr>
              <a:t>단계까지는 진행했으므로</a:t>
            </a:r>
            <a:r>
              <a:rPr lang="en-US" altLang="ko-KR" sz="1200" dirty="0">
                <a:latin typeface="+mn-lt"/>
              </a:rPr>
              <a:t>, Preprocessing, Analysis, Evaluation </a:t>
            </a:r>
            <a:r>
              <a:rPr lang="ko-KR" altLang="en-US" sz="1200" dirty="0">
                <a:latin typeface="+mn-lt"/>
              </a:rPr>
              <a:t>과정을 거칠 것입니다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만약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정확도가 </a:t>
            </a:r>
            <a:r>
              <a:rPr lang="ko-KR" altLang="en-US" sz="1200" dirty="0" err="1">
                <a:latin typeface="+mn-lt"/>
              </a:rPr>
              <a:t>낮을경우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전 단계들로 돌아가 알고리즘</a:t>
            </a:r>
            <a:r>
              <a:rPr lang="en-US" altLang="ko-KR" sz="1200">
                <a:latin typeface="+mn-lt"/>
              </a:rPr>
              <a:t>, preprocessing</a:t>
            </a:r>
            <a:r>
              <a:rPr lang="ko-KR" altLang="en-US" sz="120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등을 조정하여 반복적으로 수행할 것입니다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41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n-lt"/>
              </a:rPr>
              <a:t>Process </a:t>
            </a:r>
            <a:r>
              <a:rPr lang="ko-KR" altLang="en-US" sz="1200" dirty="0">
                <a:latin typeface="+mn-lt"/>
              </a:rPr>
              <a:t>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n-lt"/>
              </a:rPr>
              <a:t>End to End Big Data Process </a:t>
            </a:r>
            <a:r>
              <a:rPr lang="ko-KR" altLang="en-US" sz="1200" dirty="0">
                <a:latin typeface="+mn-lt"/>
              </a:rPr>
              <a:t>중에서 이미 </a:t>
            </a:r>
            <a:r>
              <a:rPr lang="en-US" altLang="ko-KR" sz="1200" dirty="0">
                <a:latin typeface="+mn-lt"/>
              </a:rPr>
              <a:t>3</a:t>
            </a:r>
            <a:r>
              <a:rPr lang="ko-KR" altLang="en-US" sz="1200" dirty="0">
                <a:latin typeface="+mn-lt"/>
              </a:rPr>
              <a:t>단계까지는 진행했으므로</a:t>
            </a:r>
            <a:r>
              <a:rPr lang="en-US" altLang="ko-KR" sz="1200" dirty="0">
                <a:latin typeface="+mn-lt"/>
              </a:rPr>
              <a:t>, Preprocessing, Analysis, Evaluation </a:t>
            </a:r>
            <a:r>
              <a:rPr lang="ko-KR" altLang="en-US" sz="1200" dirty="0">
                <a:latin typeface="+mn-lt"/>
              </a:rPr>
              <a:t>과정을 거칠 것입니다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만약</a:t>
            </a:r>
            <a:r>
              <a:rPr lang="en-US" altLang="ko-KR" sz="1200" dirty="0">
                <a:latin typeface="+mn-lt"/>
              </a:rPr>
              <a:t> </a:t>
            </a:r>
            <a:r>
              <a:rPr lang="ko-KR" altLang="en-US" sz="1200" dirty="0">
                <a:latin typeface="+mn-lt"/>
              </a:rPr>
              <a:t>정확도가 </a:t>
            </a:r>
            <a:r>
              <a:rPr lang="ko-KR" altLang="en-US" sz="1200" dirty="0" err="1">
                <a:latin typeface="+mn-lt"/>
              </a:rPr>
              <a:t>낮을경우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전 단계들로 돌아가 알고리즘</a:t>
            </a:r>
            <a:r>
              <a:rPr lang="en-US" altLang="ko-KR" sz="1200" dirty="0">
                <a:latin typeface="+mn-lt"/>
              </a:rPr>
              <a:t>, preprocessing</a:t>
            </a:r>
            <a:r>
              <a:rPr lang="ko-KR" altLang="en-US" sz="1200" dirty="0">
                <a:latin typeface="+mn-lt"/>
              </a:rPr>
              <a:t> 등을 조정하여 반복적으로 수행할 것입니다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24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73313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029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Clustering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8248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이러한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6459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+mn-lt"/>
              </a:rPr>
              <a:t>Clustering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Project</a:t>
            </a:r>
            <a:r>
              <a:rPr lang="ko-KR" altLang="en-US" sz="1200" dirty="0">
                <a:latin typeface="+mn-lt"/>
              </a:rPr>
              <a:t>의 제목은 </a:t>
            </a:r>
            <a:r>
              <a:rPr lang="en-US" altLang="ko-KR" sz="1200" dirty="0">
                <a:latin typeface="+mn-lt"/>
              </a:rPr>
              <a:t>Secret of Birth Rate</a:t>
            </a:r>
            <a:r>
              <a:rPr lang="ko-KR" altLang="en-US" sz="1200" dirty="0">
                <a:latin typeface="+mn-lt"/>
              </a:rPr>
              <a:t>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시간이 지남에 따라 출생률에 영향을 미치는 요소를 알아볼 것입니다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424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한국은 저출산 문제를 겪고있으며 이는 노동력 감소와 같은 문제를 초래합니다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출생률에 영향을 미치는 요소를 파악해 이 문제들에 대한 대책에 적용하는 것이 목적입니다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1970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년부터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년까지 한국의 출생률은 계속해서 떨어지고 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저출산은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노동력 감소와 같은 문제들을 초래한다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- </a:t>
            </a:r>
            <a:r>
              <a:rPr lang="ko-KR" altLang="en-US" dirty="0"/>
              <a:t>출산율 감소로 인해 발생하는 나쁜 영향을 줄이기 위해 대책을 세워야 한다.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+mn-lt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출산율을 낮추는 데 기여하는 요인을 찾아야 한다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87574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솔루션입니다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먼저 출생률을 기준으로 </a:t>
            </a:r>
            <a:r>
              <a:rPr lang="en-US" altLang="ko-KR" sz="1200" dirty="0">
                <a:latin typeface="+mn-lt"/>
              </a:rPr>
              <a:t>clustering</a:t>
            </a:r>
            <a:r>
              <a:rPr lang="ko-KR" altLang="en-US" sz="1200" dirty="0">
                <a:latin typeface="+mn-lt"/>
              </a:rPr>
              <a:t>을 합니다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그 다음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출생률에 영향을 미치는 </a:t>
            </a:r>
            <a:r>
              <a:rPr lang="en-US" altLang="ko-KR" sz="1200" dirty="0">
                <a:latin typeface="+mn-lt"/>
              </a:rPr>
              <a:t>attribute</a:t>
            </a:r>
            <a:r>
              <a:rPr lang="ko-KR" altLang="en-US" sz="1200" dirty="0">
                <a:latin typeface="+mn-lt"/>
              </a:rPr>
              <a:t>들 중 하나를 기준으로 한 번 더</a:t>
            </a:r>
            <a:r>
              <a:rPr lang="en-US" altLang="ko-KR" sz="1200" dirty="0">
                <a:latin typeface="+mn-lt"/>
              </a:rPr>
              <a:t>, clustering</a:t>
            </a:r>
            <a:r>
              <a:rPr lang="ko-KR" altLang="en-US" sz="1200" dirty="0">
                <a:latin typeface="+mn-lt"/>
              </a:rPr>
              <a:t>을 합니다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한 </a:t>
            </a:r>
            <a:r>
              <a:rPr lang="en-US" altLang="ko-KR" sz="1200" dirty="0">
                <a:latin typeface="+mn-lt"/>
              </a:rPr>
              <a:t>cluster</a:t>
            </a:r>
            <a:r>
              <a:rPr lang="ko-KR" altLang="en-US" sz="1200" dirty="0">
                <a:latin typeface="+mn-lt"/>
              </a:rPr>
              <a:t>에 데이터가 몰려 있다면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해당 출생률에 영향을 미치는 요소로 판단할 것 입니다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2916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소스는 다음과 같으며 실업률과 같이 출산율과 관련된 지표를 사용할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7883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앞과 마찬가지로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 err="1">
                <a:latin typeface="+mn-lt"/>
              </a:rPr>
              <a:t>카테고리컬</a:t>
            </a:r>
            <a:r>
              <a:rPr lang="ko-KR" altLang="en-US" sz="1200" dirty="0">
                <a:latin typeface="+mn-lt"/>
              </a:rPr>
              <a:t> 데이터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 err="1">
                <a:latin typeface="+mn-lt"/>
              </a:rPr>
              <a:t>뉴메리컬</a:t>
            </a:r>
            <a:r>
              <a:rPr lang="ko-KR" altLang="en-US" sz="1200" dirty="0">
                <a:latin typeface="+mn-lt"/>
              </a:rPr>
              <a:t> 데이터로 구성되어 있으며 적당한 </a:t>
            </a:r>
            <a:r>
              <a:rPr lang="en-US" altLang="ko-KR" sz="1200" dirty="0">
                <a:latin typeface="+mn-lt"/>
              </a:rPr>
              <a:t>Dirty</a:t>
            </a:r>
            <a:r>
              <a:rPr lang="ko-KR" altLang="en-US" sz="1200" dirty="0">
                <a:latin typeface="+mn-lt"/>
              </a:rPr>
              <a:t> </a:t>
            </a:r>
            <a:r>
              <a:rPr lang="en-US" altLang="ko-KR" sz="1200" dirty="0">
                <a:latin typeface="+mn-lt"/>
              </a:rPr>
              <a:t>Data</a:t>
            </a:r>
            <a:r>
              <a:rPr lang="ko-KR" altLang="en-US" sz="1200" dirty="0">
                <a:latin typeface="+mn-lt"/>
              </a:rPr>
              <a:t>를 만들 것입니다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115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데이터의 분포는 다음과 같습니다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8056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각 데이터의 평균과 표준편차는 다음과 같습니다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0411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각 데이터의 평균과 표준편차는 다음과 같습니다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97443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프로세스입니다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먼저 </a:t>
            </a:r>
            <a:r>
              <a:rPr lang="en-US" altLang="ko-KR" sz="1200" dirty="0">
                <a:latin typeface="+mn-lt"/>
              </a:rPr>
              <a:t>preprocessing</a:t>
            </a:r>
            <a:r>
              <a:rPr lang="ko-KR" altLang="en-US" sz="1200" dirty="0">
                <a:latin typeface="+mn-lt"/>
              </a:rPr>
              <a:t>과 알고리즘 적용 과정을 거친 뒤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결과를 시각화를 통해 평가할 것입니다</a:t>
            </a:r>
            <a:r>
              <a:rPr lang="en-US" altLang="ko-KR" sz="1200" dirty="0">
                <a:latin typeface="+mn-lt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결과가 나쁘다면</a:t>
            </a:r>
            <a:r>
              <a:rPr lang="en-US" altLang="ko-KR" sz="1200" dirty="0">
                <a:latin typeface="+mn-lt"/>
              </a:rPr>
              <a:t>, </a:t>
            </a:r>
            <a:r>
              <a:rPr lang="ko-KR" altLang="en-US" sz="1200" dirty="0">
                <a:latin typeface="+mn-lt"/>
              </a:rPr>
              <a:t>다시 전 단계들로 돌아가 </a:t>
            </a:r>
            <a:r>
              <a:rPr lang="en-US" altLang="ko-KR" sz="1200" dirty="0">
                <a:latin typeface="+mn-lt"/>
              </a:rPr>
              <a:t>Hyper Parameter</a:t>
            </a:r>
            <a:r>
              <a:rPr lang="ko-KR" altLang="en-US" sz="1200" dirty="0">
                <a:latin typeface="+mn-lt"/>
              </a:rPr>
              <a:t>를 조정해보는 등의 </a:t>
            </a:r>
            <a:r>
              <a:rPr lang="ko-KR" altLang="en-US" sz="1200">
                <a:latin typeface="+mn-lt"/>
              </a:rPr>
              <a:t>과정을 반복적으로 진행할 </a:t>
            </a:r>
            <a:r>
              <a:rPr lang="ko-KR" altLang="en-US" sz="1200" dirty="0">
                <a:latin typeface="+mn-lt"/>
              </a:rPr>
              <a:t>것입니다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50369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7582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0836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4550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6817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33235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67190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Inspection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바꾸는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 필요하다는 것과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표기된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처리해야한다는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알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542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Inspection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바꾸는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 필요하다는 것과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표기된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처리해야한다는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알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6916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Inspection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바꾸는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 필요하다는 것과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표기된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처리해야한다는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알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9227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Inspection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바꾸는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 필요하다는 것과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표기된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처리해야한다는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알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835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Inspection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바꾸는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 필요하다는 것과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표기된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처리해야한다는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알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53011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Classification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0668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Classification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의 제목은 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Best Marriage Partner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입니다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결혼 정보 회사에서 고객의 결혼 성사율과 만족도를 높이는 것이 해결하고자 하는 문제입니다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결혼 성사율과 만족도를 높임으로써</a:t>
            </a:r>
            <a:r>
              <a:rPr lang="en-US" altLang="ko-KR" sz="12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회사의 평판을 올리고 더 많은 고객을 유치할 수 있습니다</a:t>
            </a:r>
            <a:r>
              <a:rPr lang="en-US" altLang="ko-KR" sz="1200" dirty="0">
                <a:solidFill>
                  <a:srgbClr val="0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재무 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/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사회적 정보를 이용해 결혼 만족도 및 성사율이 높은 특성을 파악한다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이 공통적인 특성을 결혼 정보 회상  </a:t>
            </a: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기존의 데이터를 이용해 신규 고객의 결혼 가능성을 예측한다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문제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고객들의 결혼 </a:t>
            </a:r>
            <a:r>
              <a:rPr lang="ko-KR" altLang="en-US" sz="12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성사율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및 만족도를 높인다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(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결혼 정보 회사는 사회적 지위만을 고려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우리는 다른 것도 고려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해결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)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기존 데이터를 이용해 신규 고객의 결혼 가능성을 예측한다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 -&gt;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결혼 못함으로 예측될 경우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, </a:t>
            </a:r>
            <a:r>
              <a:rPr lang="ko-KR" altLang="en-US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성공한 사람들과 비교하여 고객 별 프로모션을 진행한다</a:t>
            </a:r>
            <a:r>
              <a:rPr lang="en-US" altLang="ko-KR" sz="1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1809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3986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7877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다차원 데이터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결과도 차원을 줄여 시각화 하여 보여준다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04423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4534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58944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727448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170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잘못 되어 에러가 났지만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아무런 에러 메시지도 던져 주지 않아 문제를 파악 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61043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잘못 되어 에러가 났지만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wise </a:t>
            </a: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prohet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아무런 에러 메시지도 던져 주지 않아 문제를 파악 하기 어렵다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9099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28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DataSource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다음과 같으며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결혼과 관련된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들을 사용할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카테고리컬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데이터와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뉴메리컬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데이터로 구성되어 있으며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clean data set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dirty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만든 다음 이를 처리할 것입니다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1721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0150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this project, I realized the importance of the data preprocessing process.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was fun because it was an opportunity to learn a lot by looking for ways to process large amount of data.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7695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Through this project, I realized the importance of the data preprocessing process.</a:t>
            </a:r>
            <a:br>
              <a:rPr lang="en-US" altLang="ko-KR" dirty="0"/>
            </a:b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it was fun because it was an opportunity to learn a lot by looking for ways to process large amount of data.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78510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30032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+mn-lt"/>
              </a:rPr>
              <a:t>데이터의 분포는 다음과 같습니다</a:t>
            </a:r>
            <a:r>
              <a:rPr lang="en-US" altLang="ko-KR" sz="1200" dirty="0">
                <a:latin typeface="+mn-lt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814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Inspection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통해</a:t>
            </a:r>
            <a:endParaRPr lang="en-US" altLang="ko-KR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모두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Categorical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정수로 바꾸는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encoding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과정이 필요하다는 것과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 표기된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Missing Data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처리해야한다는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것을 알 수 있었다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886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6521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우리는 출산율과 관련된 지표를 사용할 것이다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ko-KR" sz="1200" dirty="0">
              <a:latin typeface="+mn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8D56DB-D808-478E-8624-F84E557D342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89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255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6520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7156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1237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209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356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3600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1680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417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9879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2019-12-03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314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defRPr>
            </a:lvl1pPr>
          </a:lstStyle>
          <a:p>
            <a:fld id="{8771C398-EBCC-4210-8AFD-1D056CED0821}" type="datetimeFigureOut">
              <a:rPr lang="ko-KR" altLang="en-US" smtClean="0"/>
              <a:pPr/>
              <a:t>2019-12-03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defRPr>
            </a:lvl1pPr>
          </a:lstStyle>
          <a:p>
            <a:fld id="{9789EC6C-4145-4527-B052-BF633A9807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A0478F-8E5F-4F47-A1F2-76F3C50F715F}"/>
              </a:ext>
            </a:extLst>
          </p:cNvPr>
          <p:cNvSpPr txBox="1"/>
          <p:nvPr userDrawn="1"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504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1훈새마을운동 R" panose="02020603020101020101" pitchFamily="18" charset="-127"/>
          <a:ea typeface="1훈새마을운동 R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1훈새마을운동 R" panose="02020603020101020101" pitchFamily="18" charset="-127"/>
          <a:ea typeface="1훈새마을운동 R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1훈새마을운동 R" panose="02020603020101020101" pitchFamily="18" charset="-127"/>
          <a:ea typeface="1훈새마을운동 R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1훈새마을운동 R" panose="02020603020101020101" pitchFamily="18" charset="-127"/>
          <a:ea typeface="1훈새마을운동 R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훈새마을운동 R" panose="02020603020101020101" pitchFamily="18" charset="-127"/>
          <a:ea typeface="1훈새마을운동 R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1훈새마을운동 R" panose="02020603020101020101" pitchFamily="18" charset="-127"/>
          <a:ea typeface="1훈새마을운동 R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hyperlink" Target="https://www.kaggle.com/worldbank/world-development-indicators" TargetMode="External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s%C3%A9lection-pick-a-choisi-choix-443127/" TargetMode="External"/><Relationship Id="rId5" Type="http://schemas.openxmlformats.org/officeDocument/2006/relationships/image" Target="../media/image67.png"/><Relationship Id="rId4" Type="http://schemas.openxmlformats.org/officeDocument/2006/relationships/hyperlink" Target="https://openclipart.org/detail/174493/database%20symbol%20labelle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w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w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038990" y="1589556"/>
            <a:ext cx="6114020" cy="2308324"/>
            <a:chOff x="1029653" y="361950"/>
            <a:chExt cx="6114020" cy="2308324"/>
          </a:xfrm>
        </p:grpSpPr>
        <p:sp>
          <p:nvSpPr>
            <p:cNvPr id="7" name="TextBox 6"/>
            <p:cNvSpPr txBox="1"/>
            <p:nvPr/>
          </p:nvSpPr>
          <p:spPr>
            <a:xfrm>
              <a:off x="1124076" y="361950"/>
              <a:ext cx="601959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Machine Learning</a:t>
              </a:r>
            </a:p>
            <a:p>
              <a:pPr algn="ctr"/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Term Project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1029653" y="361950"/>
              <a:ext cx="6019597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Machine Learning</a:t>
              </a:r>
            </a:p>
            <a:p>
              <a:pPr algn="ctr"/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Term Project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E6B12C-D9AE-45FC-99B8-4DB62A8FBCE5}"/>
              </a:ext>
            </a:extLst>
          </p:cNvPr>
          <p:cNvGrpSpPr/>
          <p:nvPr/>
        </p:nvGrpSpPr>
        <p:grpSpPr>
          <a:xfrm>
            <a:off x="1092303" y="4006626"/>
            <a:ext cx="10007394" cy="116540"/>
            <a:chOff x="1199261" y="3827931"/>
            <a:chExt cx="10007394" cy="11654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EA4394-381C-46BC-9C81-8238AEEA7339}"/>
                </a:ext>
              </a:extLst>
            </p:cNvPr>
            <p:cNvCxnSpPr>
              <a:cxnSpLocks/>
            </p:cNvCxnSpPr>
            <p:nvPr/>
          </p:nvCxnSpPr>
          <p:spPr>
            <a:xfrm>
              <a:off x="1729569" y="3827931"/>
              <a:ext cx="8838212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ADC90E-2F78-4883-9C1D-F7BA6D80D1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261" y="3944471"/>
              <a:ext cx="1000739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ADD2580-EFDF-4CE2-BFE3-12D70CCA045E}"/>
              </a:ext>
            </a:extLst>
          </p:cNvPr>
          <p:cNvSpPr txBox="1"/>
          <p:nvPr/>
        </p:nvSpPr>
        <p:spPr>
          <a:xfrm>
            <a:off x="8580419" y="5239709"/>
            <a:ext cx="3343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Seungil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Yoon</a:t>
            </a:r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(201333472)</a:t>
            </a:r>
          </a:p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Kug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han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(201632739)</a:t>
            </a:r>
          </a:p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Yeseul</a:t>
            </a:r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lim</a:t>
            </a:r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(201635843)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正方形/長方形 1">
            <a:extLst>
              <a:ext uri="{FF2B5EF4-FFF2-40B4-BE49-F238E27FC236}">
                <a16:creationId xmlns:a16="http://schemas.microsoft.com/office/drawing/2014/main" id="{4F7DE4B0-A1C0-4320-A088-61FE686D14C1}"/>
              </a:ext>
            </a:extLst>
          </p:cNvPr>
          <p:cNvSpPr/>
          <p:nvPr/>
        </p:nvSpPr>
        <p:spPr>
          <a:xfrm>
            <a:off x="0" y="0"/>
            <a:ext cx="12192000" cy="13696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EC565406-0E88-4E29-BDA2-01E6BDFF0629}"/>
              </a:ext>
            </a:extLst>
          </p:cNvPr>
          <p:cNvSpPr/>
          <p:nvPr/>
        </p:nvSpPr>
        <p:spPr>
          <a:xfrm>
            <a:off x="0" y="6721019"/>
            <a:ext cx="12192000" cy="13696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1A588CB7-6F74-4701-99D1-6D8A6FCB698C}"/>
              </a:ext>
            </a:extLst>
          </p:cNvPr>
          <p:cNvSpPr/>
          <p:nvPr/>
        </p:nvSpPr>
        <p:spPr>
          <a:xfrm rot="5400000">
            <a:off x="-3352795" y="3352796"/>
            <a:ext cx="6857988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2" name="正方形/長方形 1">
            <a:extLst>
              <a:ext uri="{FF2B5EF4-FFF2-40B4-BE49-F238E27FC236}">
                <a16:creationId xmlns:a16="http://schemas.microsoft.com/office/drawing/2014/main" id="{FB469EF6-785A-4EA7-8224-14BF23505665}"/>
              </a:ext>
            </a:extLst>
          </p:cNvPr>
          <p:cNvSpPr/>
          <p:nvPr/>
        </p:nvSpPr>
        <p:spPr>
          <a:xfrm rot="5400000">
            <a:off x="8692934" y="3352796"/>
            <a:ext cx="6857988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074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622379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Value Changes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88F34E34-C134-4AD7-8C40-B77CBD512E6C}"/>
              </a:ext>
            </a:extLst>
          </p:cNvPr>
          <p:cNvSpPr txBox="1">
            <a:spLocks/>
          </p:cNvSpPr>
          <p:nvPr/>
        </p:nvSpPr>
        <p:spPr>
          <a:xfrm>
            <a:off x="887979" y="1623979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Normalization ]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1047909" y="2243822"/>
            <a:ext cx="10256112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Data is normalized to a number between 0 and 1 to use algorithm</a:t>
            </a: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EC7F5944-46D4-4DE9-B7F3-21533B9FD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003" y="3304738"/>
            <a:ext cx="6369689" cy="1081645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9DFBD522-4859-472F-8242-D38A98EEFC66}"/>
              </a:ext>
            </a:extLst>
          </p:cNvPr>
          <p:cNvGrpSpPr/>
          <p:nvPr/>
        </p:nvGrpSpPr>
        <p:grpSpPr>
          <a:xfrm>
            <a:off x="985814" y="3369136"/>
            <a:ext cx="2851583" cy="662721"/>
            <a:chOff x="490138" y="3291846"/>
            <a:chExt cx="2851583" cy="662721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791EE194-8F72-485F-8984-57003FA1ACCF}"/>
                </a:ext>
              </a:extLst>
            </p:cNvPr>
            <p:cNvGrpSpPr/>
            <p:nvPr/>
          </p:nvGrpSpPr>
          <p:grpSpPr>
            <a:xfrm>
              <a:off x="490138" y="3383211"/>
              <a:ext cx="451812" cy="450100"/>
              <a:chOff x="3314700" y="4177869"/>
              <a:chExt cx="451812" cy="450100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97DD2005-D968-446A-BF02-8DD68FD0D2CD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371802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37676F1E-3672-40FC-8930-746AF77FA0D5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371803" cy="3924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54" name="제목 1">
              <a:extLst>
                <a:ext uri="{FF2B5EF4-FFF2-40B4-BE49-F238E27FC236}">
                  <a16:creationId xmlns:a16="http://schemas.microsoft.com/office/drawing/2014/main" id="{358C099D-9F34-4B29-A0F2-4A9C43C98BFA}"/>
                </a:ext>
              </a:extLst>
            </p:cNvPr>
            <p:cNvSpPr txBox="1">
              <a:spLocks/>
            </p:cNvSpPr>
            <p:nvPr/>
          </p:nvSpPr>
          <p:spPr>
            <a:xfrm>
              <a:off x="910839" y="3291846"/>
              <a:ext cx="2430882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MinMax</a:t>
              </a:r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Scaler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AD53D64-15E3-4C65-838F-143A46E7C6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524" y="4917679"/>
            <a:ext cx="5607338" cy="134626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C9DDAB4-448B-46AF-B28A-2281713CB6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138" y="4917679"/>
            <a:ext cx="4603987" cy="1327218"/>
          </a:xfrm>
          <a:prstGeom prst="rect">
            <a:avLst/>
          </a:prstGeom>
        </p:spPr>
      </p:pic>
      <p:sp>
        <p:nvSpPr>
          <p:cNvPr id="9" name="화살표: 오른쪽 8">
            <a:extLst>
              <a:ext uri="{FF2B5EF4-FFF2-40B4-BE49-F238E27FC236}">
                <a16:creationId xmlns:a16="http://schemas.microsoft.com/office/drawing/2014/main" id="{DDF3DFB0-1670-4193-B9C4-289FE9806EA7}"/>
              </a:ext>
            </a:extLst>
          </p:cNvPr>
          <p:cNvSpPr/>
          <p:nvPr/>
        </p:nvSpPr>
        <p:spPr>
          <a:xfrm>
            <a:off x="5313122" y="5314031"/>
            <a:ext cx="653844" cy="5257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58" name="제목 1">
            <a:extLst>
              <a:ext uri="{FF2B5EF4-FFF2-40B4-BE49-F238E27FC236}">
                <a16:creationId xmlns:a16="http://schemas.microsoft.com/office/drawing/2014/main" id="{A45BBC80-7DCB-412B-9E4D-E9A3DD2B2334}"/>
              </a:ext>
            </a:extLst>
          </p:cNvPr>
          <p:cNvSpPr txBox="1">
            <a:spLocks/>
          </p:cNvSpPr>
          <p:nvPr/>
        </p:nvSpPr>
        <p:spPr>
          <a:xfrm>
            <a:off x="2138516" y="4433713"/>
            <a:ext cx="1265806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Before</a:t>
            </a:r>
          </a:p>
        </p:txBody>
      </p:sp>
      <p:sp>
        <p:nvSpPr>
          <p:cNvPr id="59" name="제목 1">
            <a:extLst>
              <a:ext uri="{FF2B5EF4-FFF2-40B4-BE49-F238E27FC236}">
                <a16:creationId xmlns:a16="http://schemas.microsoft.com/office/drawing/2014/main" id="{B8A6B776-DEE5-4A6D-99FD-8C01EFB6C0DC}"/>
              </a:ext>
            </a:extLst>
          </p:cNvPr>
          <p:cNvSpPr txBox="1">
            <a:spLocks/>
          </p:cNvSpPr>
          <p:nvPr/>
        </p:nvSpPr>
        <p:spPr>
          <a:xfrm>
            <a:off x="8391020" y="4449656"/>
            <a:ext cx="1265806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9615063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622379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Feature Engineering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88F34E34-C134-4AD7-8C40-B77CBD512E6C}"/>
              </a:ext>
            </a:extLst>
          </p:cNvPr>
          <p:cNvSpPr txBox="1">
            <a:spLocks/>
          </p:cNvSpPr>
          <p:nvPr/>
        </p:nvSpPr>
        <p:spPr>
          <a:xfrm>
            <a:off x="887979" y="1623979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Feature Creation ] - </a:t>
            </a:r>
            <a:r>
              <a:rPr lang="en-US" altLang="ko-KR" sz="3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LabelEncoding</a:t>
            </a:r>
            <a:endParaRPr lang="en-US" altLang="ko-KR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1038090" y="2287007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Converts categorical data into integers 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E38D76A-7EAD-4B42-8AC5-83C4DA14F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904"/>
          <a:stretch/>
        </p:blipFill>
        <p:spPr>
          <a:xfrm>
            <a:off x="985814" y="3429000"/>
            <a:ext cx="3661161" cy="298772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23D740E-8B5E-45EE-B18B-7ADBCE6115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1093" y="5251184"/>
            <a:ext cx="4785414" cy="9271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306820D-F073-4EA0-A119-204FB11A0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9437" y="5330564"/>
            <a:ext cx="933498" cy="76838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990007-8EE3-478C-ADFC-9BA9F8BA2F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1093" y="3550902"/>
            <a:ext cx="5594638" cy="914447"/>
          </a:xfrm>
          <a:prstGeom prst="rect">
            <a:avLst/>
          </a:prstGeom>
        </p:spPr>
      </p:pic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C99457C-C0FE-4CBF-81F5-F00C92F359AD}"/>
              </a:ext>
            </a:extLst>
          </p:cNvPr>
          <p:cNvSpPr/>
          <p:nvPr/>
        </p:nvSpPr>
        <p:spPr>
          <a:xfrm rot="5400000">
            <a:off x="8349821" y="4576351"/>
            <a:ext cx="394583" cy="7188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BC0DD23-6B18-48EE-85A0-4B7B82A7AE85}"/>
              </a:ext>
            </a:extLst>
          </p:cNvPr>
          <p:cNvSpPr txBox="1">
            <a:spLocks/>
          </p:cNvSpPr>
          <p:nvPr/>
        </p:nvSpPr>
        <p:spPr>
          <a:xfrm>
            <a:off x="5701093" y="3115915"/>
            <a:ext cx="1265806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Before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C310A84-F26B-494A-AD3B-6D059F2EE3D5}"/>
              </a:ext>
            </a:extLst>
          </p:cNvPr>
          <p:cNvSpPr txBox="1">
            <a:spLocks/>
          </p:cNvSpPr>
          <p:nvPr/>
        </p:nvSpPr>
        <p:spPr>
          <a:xfrm>
            <a:off x="5701093" y="4738482"/>
            <a:ext cx="1265806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After</a:t>
            </a:r>
          </a:p>
        </p:txBody>
      </p:sp>
      <p:sp>
        <p:nvSpPr>
          <p:cNvPr id="23" name="제목 1">
            <a:extLst>
              <a:ext uri="{FF2B5EF4-FFF2-40B4-BE49-F238E27FC236}">
                <a16:creationId xmlns:a16="http://schemas.microsoft.com/office/drawing/2014/main" id="{FBF732B2-7766-4090-BD85-B976F2A821D5}"/>
              </a:ext>
            </a:extLst>
          </p:cNvPr>
          <p:cNvSpPr txBox="1">
            <a:spLocks/>
          </p:cNvSpPr>
          <p:nvPr/>
        </p:nvSpPr>
        <p:spPr>
          <a:xfrm>
            <a:off x="8749803" y="1273372"/>
            <a:ext cx="2152749" cy="9416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Married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1</a:t>
            </a:r>
          </a:p>
          <a:p>
            <a:pPr algn="ctr"/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Single  2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FC5F4FB-83E7-48D6-B00C-B5E29028FDDB}"/>
              </a:ext>
            </a:extLst>
          </p:cNvPr>
          <p:cNvSpPr/>
          <p:nvPr/>
        </p:nvSpPr>
        <p:spPr>
          <a:xfrm>
            <a:off x="8273019" y="1043413"/>
            <a:ext cx="3215376" cy="1427914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85347F-872B-4E26-8D27-3BF740D0EFBA}"/>
              </a:ext>
            </a:extLst>
          </p:cNvPr>
          <p:cNvSpPr/>
          <p:nvPr/>
        </p:nvSpPr>
        <p:spPr>
          <a:xfrm>
            <a:off x="10650053" y="5263873"/>
            <a:ext cx="1205249" cy="91444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D8959343-0A29-4323-B9DC-79576B7AA282}"/>
              </a:ext>
            </a:extLst>
          </p:cNvPr>
          <p:cNvSpPr txBox="1">
            <a:spLocks/>
          </p:cNvSpPr>
          <p:nvPr/>
        </p:nvSpPr>
        <p:spPr>
          <a:xfrm>
            <a:off x="8187689" y="500724"/>
            <a:ext cx="1860525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Example</a:t>
            </a:r>
          </a:p>
        </p:txBody>
      </p:sp>
      <p:sp>
        <p:nvSpPr>
          <p:cNvPr id="28" name="자유형: 도형 27">
            <a:extLst>
              <a:ext uri="{FF2B5EF4-FFF2-40B4-BE49-F238E27FC236}">
                <a16:creationId xmlns:a16="http://schemas.microsoft.com/office/drawing/2014/main" id="{D8E903F1-647B-416B-ADC5-633161578E36}"/>
              </a:ext>
            </a:extLst>
          </p:cNvPr>
          <p:cNvSpPr/>
          <p:nvPr/>
        </p:nvSpPr>
        <p:spPr>
          <a:xfrm>
            <a:off x="9909810" y="2471327"/>
            <a:ext cx="1974214" cy="2775043"/>
          </a:xfrm>
          <a:custGeom>
            <a:avLst/>
            <a:gdLst>
              <a:gd name="connsiteX0" fmla="*/ 0 w 1985644"/>
              <a:gd name="connsiteY0" fmla="*/ 0 h 2640330"/>
              <a:gd name="connsiteX1" fmla="*/ 1908810 w 1985644"/>
              <a:gd name="connsiteY1" fmla="*/ 1143000 h 2640330"/>
              <a:gd name="connsiteX2" fmla="*/ 1428750 w 1985644"/>
              <a:gd name="connsiteY2" fmla="*/ 2640330 h 2640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85644" h="2640330">
                <a:moveTo>
                  <a:pt x="0" y="0"/>
                </a:moveTo>
                <a:cubicBezTo>
                  <a:pt x="835342" y="351472"/>
                  <a:pt x="1670685" y="702945"/>
                  <a:pt x="1908810" y="1143000"/>
                </a:cubicBezTo>
                <a:cubicBezTo>
                  <a:pt x="2146935" y="1583055"/>
                  <a:pt x="1787842" y="2111692"/>
                  <a:pt x="1428750" y="2640330"/>
                </a:cubicBezTo>
              </a:path>
            </a:pathLst>
          </a:custGeom>
          <a:noFill/>
          <a:ln w="38100">
            <a:solidFill>
              <a:schemeClr val="accent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4727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622379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Feature Engineering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88F34E34-C134-4AD7-8C40-B77CBD512E6C}"/>
              </a:ext>
            </a:extLst>
          </p:cNvPr>
          <p:cNvSpPr txBox="1">
            <a:spLocks/>
          </p:cNvSpPr>
          <p:nvPr/>
        </p:nvSpPr>
        <p:spPr>
          <a:xfrm>
            <a:off x="887979" y="1623979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Feature Reduction ] - PCA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1038090" y="2287007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Extracts major k components with a larger data variance.</a:t>
            </a:r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DC99457C-C0FE-4CBF-81F5-F00C92F359AD}"/>
              </a:ext>
            </a:extLst>
          </p:cNvPr>
          <p:cNvSpPr/>
          <p:nvPr/>
        </p:nvSpPr>
        <p:spPr>
          <a:xfrm rot="5400000">
            <a:off x="8349821" y="4576351"/>
            <a:ext cx="394583" cy="7188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DBC0DD23-6B18-48EE-85A0-4B7B82A7AE85}"/>
              </a:ext>
            </a:extLst>
          </p:cNvPr>
          <p:cNvSpPr txBox="1">
            <a:spLocks/>
          </p:cNvSpPr>
          <p:nvPr/>
        </p:nvSpPr>
        <p:spPr>
          <a:xfrm>
            <a:off x="5701093" y="3115915"/>
            <a:ext cx="1265806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Before</a:t>
            </a: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3C310A84-F26B-494A-AD3B-6D059F2EE3D5}"/>
              </a:ext>
            </a:extLst>
          </p:cNvPr>
          <p:cNvSpPr txBox="1">
            <a:spLocks/>
          </p:cNvSpPr>
          <p:nvPr/>
        </p:nvSpPr>
        <p:spPr>
          <a:xfrm>
            <a:off x="5701093" y="4738482"/>
            <a:ext cx="1265806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After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4AB5A0-7491-4323-82AE-759BC367F5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522" y="3720051"/>
            <a:ext cx="5562886" cy="6286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776712F-226F-438A-A092-91892847E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1347" y="5469165"/>
            <a:ext cx="3892750" cy="63503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2027555-78F8-4DD9-8310-4D187E46F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255" y="4075238"/>
            <a:ext cx="4915027" cy="921567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B5C3BF23-0C00-40AB-AB70-D6D8CD455DF5}"/>
              </a:ext>
            </a:extLst>
          </p:cNvPr>
          <p:cNvSpPr txBox="1">
            <a:spLocks/>
          </p:cNvSpPr>
          <p:nvPr/>
        </p:nvSpPr>
        <p:spPr>
          <a:xfrm>
            <a:off x="9232260" y="4650626"/>
            <a:ext cx="2734950" cy="5166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* 7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4 columns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517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2349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Analysis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622379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Decision Tree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23" name="Picture 2" descr="의사트리에 대한 이미지 검색결과">
            <a:extLst>
              <a:ext uri="{FF2B5EF4-FFF2-40B4-BE49-F238E27FC236}">
                <a16:creationId xmlns:a16="http://schemas.microsoft.com/office/drawing/2014/main" id="{84F1432E-7082-49D1-AAF5-30EFA364591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825" y="294717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0E3ED92-B24A-479B-B739-931CF4AB95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141" y="2546104"/>
            <a:ext cx="8034010" cy="3660710"/>
          </a:xfrm>
          <a:prstGeom prst="rect">
            <a:avLst/>
          </a:prstGeom>
        </p:spPr>
      </p:pic>
      <p:sp>
        <p:nvSpPr>
          <p:cNvPr id="33" name="제목 1">
            <a:extLst>
              <a:ext uri="{FF2B5EF4-FFF2-40B4-BE49-F238E27FC236}">
                <a16:creationId xmlns:a16="http://schemas.microsoft.com/office/drawing/2014/main" id="{9C57C119-726D-4401-B626-46C8705FB703}"/>
              </a:ext>
            </a:extLst>
          </p:cNvPr>
          <p:cNvSpPr txBox="1">
            <a:spLocks/>
          </p:cNvSpPr>
          <p:nvPr/>
        </p:nvSpPr>
        <p:spPr>
          <a:xfrm>
            <a:off x="1127713" y="1544923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Use ‘</a:t>
            </a:r>
            <a:r>
              <a:rPr lang="en-US" altLang="ko-KR" sz="2800" dirty="0" err="1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GridSearchCV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’ to find the best score and parameter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C04EAFC9-3D18-43D6-927A-02DD9BDCF806}"/>
              </a:ext>
            </a:extLst>
          </p:cNvPr>
          <p:cNvSpPr txBox="1">
            <a:spLocks/>
          </p:cNvSpPr>
          <p:nvPr/>
        </p:nvSpPr>
        <p:spPr>
          <a:xfrm>
            <a:off x="1398282" y="900011"/>
            <a:ext cx="6223799" cy="10332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Logistic Regression</a:t>
            </a:r>
          </a:p>
        </p:txBody>
      </p:sp>
      <p:pic>
        <p:nvPicPr>
          <p:cNvPr id="35" name="Picture 6" descr="logistic regression에 대한 이미지 검색결과">
            <a:extLst>
              <a:ext uri="{FF2B5EF4-FFF2-40B4-BE49-F238E27FC236}">
                <a16:creationId xmlns:a16="http://schemas.microsoft.com/office/drawing/2014/main" id="{1ED252F8-C675-41FF-9E22-2AE60ACBB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92" y="2646663"/>
            <a:ext cx="2997249" cy="2406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CC106EA1-20DB-49BD-B439-F9F4934B8522}"/>
              </a:ext>
            </a:extLst>
          </p:cNvPr>
          <p:cNvGrpSpPr/>
          <p:nvPr/>
        </p:nvGrpSpPr>
        <p:grpSpPr>
          <a:xfrm>
            <a:off x="3734141" y="2546104"/>
            <a:ext cx="8034010" cy="3660683"/>
            <a:chOff x="3734141" y="2546104"/>
            <a:chExt cx="8034010" cy="3660683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9174B89D-8D36-4F87-85F2-EBF453A93726}"/>
                </a:ext>
              </a:extLst>
            </p:cNvPr>
            <p:cNvSpPr/>
            <p:nvPr/>
          </p:nvSpPr>
          <p:spPr>
            <a:xfrm>
              <a:off x="3734141" y="2546104"/>
              <a:ext cx="8034010" cy="36606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</a:endParaRP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3F41645-3F30-41E1-8BFA-1805796D8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14764" y="2757757"/>
              <a:ext cx="7550538" cy="2184512"/>
            </a:xfrm>
            <a:prstGeom prst="rect">
              <a:avLst/>
            </a:prstGeom>
          </p:spPr>
        </p:pic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8DB37A9B-5CA7-4912-9E3C-36A0419CC527}"/>
              </a:ext>
            </a:extLst>
          </p:cNvPr>
          <p:cNvSpPr txBox="1">
            <a:spLocks/>
          </p:cNvSpPr>
          <p:nvPr/>
        </p:nvSpPr>
        <p:spPr>
          <a:xfrm>
            <a:off x="1406994" y="885925"/>
            <a:ext cx="6223799" cy="1033293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SVM</a:t>
            </a:r>
          </a:p>
        </p:txBody>
      </p:sp>
      <p:pic>
        <p:nvPicPr>
          <p:cNvPr id="39" name="Picture 2" descr="svm classification 이미지 검색결과">
            <a:extLst>
              <a:ext uri="{FF2B5EF4-FFF2-40B4-BE49-F238E27FC236}">
                <a16:creationId xmlns:a16="http://schemas.microsoft.com/office/drawing/2014/main" id="{2C6CB6F0-2804-4EBB-BDAE-79C28B10B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5" y="2571173"/>
            <a:ext cx="3171748" cy="257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C79DF9E-A069-401A-A2A2-60F75D4BCC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14763" y="2539061"/>
            <a:ext cx="7612231" cy="26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51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5CE1927-F7DD-4872-8723-FF423A9A8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66" y="1416750"/>
            <a:ext cx="6547186" cy="1670136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Evaluation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8F34E34-C134-4AD7-8C40-B77CBD512E6C}"/>
              </a:ext>
            </a:extLst>
          </p:cNvPr>
          <p:cNvSpPr txBox="1">
            <a:spLocks/>
          </p:cNvSpPr>
          <p:nvPr/>
        </p:nvSpPr>
        <p:spPr>
          <a:xfrm>
            <a:off x="265814" y="973941"/>
            <a:ext cx="312871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Decision Tree ]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217361CC-F2F5-4304-B5D9-3B0894753760}"/>
              </a:ext>
            </a:extLst>
          </p:cNvPr>
          <p:cNvSpPr txBox="1">
            <a:spLocks/>
          </p:cNvSpPr>
          <p:nvPr/>
        </p:nvSpPr>
        <p:spPr>
          <a:xfrm>
            <a:off x="490138" y="3121985"/>
            <a:ext cx="373753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Logistic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Regression ]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F40EEFC1-0CEC-4621-88DE-15A18B01CF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417"/>
          <a:stretch/>
        </p:blipFill>
        <p:spPr>
          <a:xfrm>
            <a:off x="841466" y="3640331"/>
            <a:ext cx="5797848" cy="1149409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18FF3689-6264-44AE-87CD-4BE5167ED9D0}"/>
              </a:ext>
            </a:extLst>
          </p:cNvPr>
          <p:cNvSpPr txBox="1">
            <a:spLocks/>
          </p:cNvSpPr>
          <p:nvPr/>
        </p:nvSpPr>
        <p:spPr>
          <a:xfrm>
            <a:off x="737028" y="4823477"/>
            <a:ext cx="1327232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SVM ]</a:t>
            </a: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592E1BBD-26D0-4214-A9DA-4432625DD1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66" y="5377475"/>
            <a:ext cx="5797848" cy="1200212"/>
          </a:xfrm>
          <a:prstGeom prst="rect">
            <a:avLst/>
          </a:prstGeom>
        </p:spPr>
      </p:pic>
      <p:sp>
        <p:nvSpPr>
          <p:cNvPr id="24" name="제목 1">
            <a:extLst>
              <a:ext uri="{FF2B5EF4-FFF2-40B4-BE49-F238E27FC236}">
                <a16:creationId xmlns:a16="http://schemas.microsoft.com/office/drawing/2014/main" id="{1C869C6C-9BC2-4723-98C6-914C71F29231}"/>
              </a:ext>
            </a:extLst>
          </p:cNvPr>
          <p:cNvSpPr txBox="1">
            <a:spLocks/>
          </p:cNvSpPr>
          <p:nvPr/>
        </p:nvSpPr>
        <p:spPr>
          <a:xfrm>
            <a:off x="7018442" y="2497927"/>
            <a:ext cx="476871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 score is too low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E3ADF112-E737-408B-8E99-5655DBE2F686}"/>
              </a:ext>
            </a:extLst>
          </p:cNvPr>
          <p:cNvSpPr txBox="1">
            <a:spLocks/>
          </p:cNvSpPr>
          <p:nvPr/>
        </p:nvSpPr>
        <p:spPr>
          <a:xfrm>
            <a:off x="7388652" y="4015529"/>
            <a:ext cx="4117206" cy="11474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had to go back</a:t>
            </a:r>
          </a:p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 the previous process.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6EBE10ED-44E7-4AE3-A8FC-02C475B8FC27}"/>
              </a:ext>
            </a:extLst>
          </p:cNvPr>
          <p:cNvSpPr/>
          <p:nvPr/>
        </p:nvSpPr>
        <p:spPr>
          <a:xfrm rot="5400000">
            <a:off x="9205509" y="3354115"/>
            <a:ext cx="394583" cy="7188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87CC37B4-8DC0-4438-BECB-FB8CE7BC6A63}"/>
              </a:ext>
            </a:extLst>
          </p:cNvPr>
          <p:cNvSpPr txBox="1">
            <a:spLocks/>
          </p:cNvSpPr>
          <p:nvPr/>
        </p:nvSpPr>
        <p:spPr>
          <a:xfrm>
            <a:off x="7018442" y="1943929"/>
            <a:ext cx="476871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Score : 0.66</a:t>
            </a:r>
          </a:p>
        </p:txBody>
      </p:sp>
    </p:spTree>
    <p:extLst>
      <p:ext uri="{BB962C8B-B14F-4D97-AF65-F5344CB8AC3E}">
        <p14:creationId xmlns:p14="http://schemas.microsoft.com/office/powerpoint/2010/main" val="1711544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7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5670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Back to 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DE7FC260-3722-4C76-82C8-70004D45A912}"/>
              </a:ext>
            </a:extLst>
          </p:cNvPr>
          <p:cNvSpPr txBox="1">
            <a:spLocks/>
          </p:cNvSpPr>
          <p:nvPr/>
        </p:nvSpPr>
        <p:spPr>
          <a:xfrm>
            <a:off x="1473007" y="1534774"/>
            <a:ext cx="4752311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End to End Big Data Process ]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129BFA7B-3366-422D-B7ED-6D705A74A696}"/>
              </a:ext>
            </a:extLst>
          </p:cNvPr>
          <p:cNvSpPr txBox="1">
            <a:spLocks/>
          </p:cNvSpPr>
          <p:nvPr/>
        </p:nvSpPr>
        <p:spPr>
          <a:xfrm>
            <a:off x="1961218" y="2105521"/>
            <a:ext cx="3734899" cy="36190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Objective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Setting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Curation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Inspection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Preprocessing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Analysis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Evaluation</a:t>
            </a:r>
          </a:p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Deployment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8880242-80B0-4AAD-81A2-34D282215F52}"/>
              </a:ext>
            </a:extLst>
          </p:cNvPr>
          <p:cNvSpPr/>
          <p:nvPr/>
        </p:nvSpPr>
        <p:spPr>
          <a:xfrm>
            <a:off x="1602658" y="3667644"/>
            <a:ext cx="3891140" cy="97293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48986284-B0A3-4568-8DD1-ECCCE65DE80C}"/>
              </a:ext>
            </a:extLst>
          </p:cNvPr>
          <p:cNvSpPr/>
          <p:nvPr/>
        </p:nvSpPr>
        <p:spPr>
          <a:xfrm>
            <a:off x="7238576" y="907013"/>
            <a:ext cx="2379216" cy="788937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20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2AC81EF4-8D58-444B-AB94-936994EAD2BC}"/>
              </a:ext>
            </a:extLst>
          </p:cNvPr>
          <p:cNvSpPr/>
          <p:nvPr/>
        </p:nvSpPr>
        <p:spPr>
          <a:xfrm>
            <a:off x="7238576" y="1849776"/>
            <a:ext cx="2379216" cy="694417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Make new labeling</a:t>
            </a:r>
            <a:endParaRPr lang="ko-KR" altLang="en-US" sz="20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72FD7FB8-4794-4DF9-BDB9-F2512F99469B}"/>
              </a:ext>
            </a:extLst>
          </p:cNvPr>
          <p:cNvSpPr/>
          <p:nvPr/>
        </p:nvSpPr>
        <p:spPr>
          <a:xfrm>
            <a:off x="7238576" y="2709448"/>
            <a:ext cx="2379216" cy="71626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Analysis</a:t>
            </a:r>
            <a:endParaRPr lang="ko-KR" altLang="en-US" sz="20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795D7B0-2D2D-4B4F-B9A2-3B63503DC36B}"/>
              </a:ext>
            </a:extLst>
          </p:cNvPr>
          <p:cNvSpPr/>
          <p:nvPr/>
        </p:nvSpPr>
        <p:spPr>
          <a:xfrm>
            <a:off x="7238576" y="3611880"/>
            <a:ext cx="2356356" cy="581061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Evaluation</a:t>
            </a:r>
            <a:endParaRPr lang="ko-KR" altLang="en-US" sz="20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0B25E001-904A-4D12-8007-DD248EB02536}"/>
              </a:ext>
            </a:extLst>
          </p:cNvPr>
          <p:cNvSpPr/>
          <p:nvPr/>
        </p:nvSpPr>
        <p:spPr>
          <a:xfrm>
            <a:off x="7238576" y="4353162"/>
            <a:ext cx="2379216" cy="78893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Result</a:t>
            </a:r>
            <a:endParaRPr lang="ko-KR" altLang="en-US" sz="2000" b="1" dirty="0">
              <a:solidFill>
                <a:schemeClr val="tx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A85EE45D-D458-402A-BB2D-B5127789F617}"/>
              </a:ext>
            </a:extLst>
          </p:cNvPr>
          <p:cNvCxnSpPr>
            <a:cxnSpLocks/>
            <a:stCxn id="15" idx="3"/>
            <a:endCxn id="39" idx="3"/>
          </p:cNvCxnSpPr>
          <p:nvPr/>
        </p:nvCxnSpPr>
        <p:spPr>
          <a:xfrm flipV="1">
            <a:off x="9617792" y="1301482"/>
            <a:ext cx="12700" cy="3446149"/>
          </a:xfrm>
          <a:prstGeom prst="bentConnector3">
            <a:avLst>
              <a:gd name="adj1" fmla="val 801000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424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562846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Preprocessing &amp; Data Analysis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4EACD105-E575-4F9F-9540-7B5B7CF04F89}"/>
              </a:ext>
            </a:extLst>
          </p:cNvPr>
          <p:cNvSpPr txBox="1">
            <a:spLocks/>
          </p:cNvSpPr>
          <p:nvPr/>
        </p:nvSpPr>
        <p:spPr>
          <a:xfrm>
            <a:off x="1355689" y="1714522"/>
            <a:ext cx="9326007" cy="1411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Use standard scaler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Delete </a:t>
            </a:r>
            <a:r>
              <a:rPr lang="en-US" altLang="ko-KR" sz="2800" dirty="0" err="1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pca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 or change the number of component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Change algorithm  Random Forest Classification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59775A1E-C098-4985-9FD3-CF2A1A5F0911}"/>
              </a:ext>
            </a:extLst>
          </p:cNvPr>
          <p:cNvSpPr txBox="1">
            <a:spLocks/>
          </p:cNvSpPr>
          <p:nvPr/>
        </p:nvSpPr>
        <p:spPr>
          <a:xfrm>
            <a:off x="1188881" y="1177664"/>
            <a:ext cx="656256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did the following to raise the score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9FF7782-448D-41AD-9916-E0DD0280353B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9E8F96A1-0190-468F-8E94-3A9AE3F8D547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D1ACC53-E862-4867-86C9-FC6418746088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4" name="제목 1">
            <a:extLst>
              <a:ext uri="{FF2B5EF4-FFF2-40B4-BE49-F238E27FC236}">
                <a16:creationId xmlns:a16="http://schemas.microsoft.com/office/drawing/2014/main" id="{786520BB-B2C9-4DAA-B4CF-22E5B990449E}"/>
              </a:ext>
            </a:extLst>
          </p:cNvPr>
          <p:cNvSpPr txBox="1">
            <a:spLocks/>
          </p:cNvSpPr>
          <p:nvPr/>
        </p:nvSpPr>
        <p:spPr>
          <a:xfrm>
            <a:off x="1920401" y="3126230"/>
            <a:ext cx="656256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But, the results have not changed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 </a:t>
            </a:r>
            <a:endParaRPr lang="en-US" altLang="ko-KR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9A24ED9E-FEA1-4BC3-8A98-93A117E4090A}"/>
              </a:ext>
            </a:extLst>
          </p:cNvPr>
          <p:cNvSpPr txBox="1">
            <a:spLocks/>
          </p:cNvSpPr>
          <p:nvPr/>
        </p:nvSpPr>
        <p:spPr>
          <a:xfrm>
            <a:off x="1457071" y="3966800"/>
            <a:ext cx="656256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Reduce the number of classes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1A531032-CC8A-4812-A20E-C226BBB7149C}"/>
              </a:ext>
            </a:extLst>
          </p:cNvPr>
          <p:cNvGrpSpPr/>
          <p:nvPr/>
        </p:nvGrpSpPr>
        <p:grpSpPr>
          <a:xfrm>
            <a:off x="798356" y="3910514"/>
            <a:ext cx="569092" cy="553998"/>
            <a:chOff x="7167033" y="1932179"/>
            <a:chExt cx="456977" cy="37590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6D8A5593-6845-4C3E-A355-1CB62A15AB87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BE4A99E-6261-4D58-A8C9-48A98ACD773F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04DA46CB-DC47-4F39-8E84-6FD883E43A6F}"/>
              </a:ext>
            </a:extLst>
          </p:cNvPr>
          <p:cNvSpPr txBox="1">
            <a:spLocks/>
          </p:cNvSpPr>
          <p:nvPr/>
        </p:nvSpPr>
        <p:spPr>
          <a:xfrm>
            <a:off x="2106225" y="5074796"/>
            <a:ext cx="4145985" cy="571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Married / Single / Divorced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4928FCAB-9E6C-4540-8C02-7097064A082B}"/>
              </a:ext>
            </a:extLst>
          </p:cNvPr>
          <p:cNvSpPr txBox="1">
            <a:spLocks/>
          </p:cNvSpPr>
          <p:nvPr/>
        </p:nvSpPr>
        <p:spPr>
          <a:xfrm>
            <a:off x="3386385" y="4567627"/>
            <a:ext cx="1160399" cy="571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3 class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2" name="제목 1">
            <a:extLst>
              <a:ext uri="{FF2B5EF4-FFF2-40B4-BE49-F238E27FC236}">
                <a16:creationId xmlns:a16="http://schemas.microsoft.com/office/drawing/2014/main" id="{72BEFB99-7B74-465F-8FB6-C5B2AD145E7B}"/>
              </a:ext>
            </a:extLst>
          </p:cNvPr>
          <p:cNvSpPr txBox="1">
            <a:spLocks/>
          </p:cNvSpPr>
          <p:nvPr/>
        </p:nvSpPr>
        <p:spPr>
          <a:xfrm>
            <a:off x="8188510" y="4549862"/>
            <a:ext cx="1160399" cy="571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2 class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3F3DB664-C98C-450F-B8B5-8B1DDC51A748}"/>
              </a:ext>
            </a:extLst>
          </p:cNvPr>
          <p:cNvSpPr/>
          <p:nvPr/>
        </p:nvSpPr>
        <p:spPr>
          <a:xfrm>
            <a:off x="6522091" y="4807370"/>
            <a:ext cx="653844" cy="525780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34" name="제목 1">
            <a:extLst>
              <a:ext uri="{FF2B5EF4-FFF2-40B4-BE49-F238E27FC236}">
                <a16:creationId xmlns:a16="http://schemas.microsoft.com/office/drawing/2014/main" id="{DFDD5A6A-58E5-4B35-9F80-45786364A5ED}"/>
              </a:ext>
            </a:extLst>
          </p:cNvPr>
          <p:cNvSpPr txBox="1">
            <a:spLocks/>
          </p:cNvSpPr>
          <p:nvPr/>
        </p:nvSpPr>
        <p:spPr>
          <a:xfrm>
            <a:off x="7402830" y="5001955"/>
            <a:ext cx="2682945" cy="571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Married or Single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126C0E3E-B789-490C-AF7F-A6615A8C1C34}"/>
              </a:ext>
            </a:extLst>
          </p:cNvPr>
          <p:cNvSpPr txBox="1">
            <a:spLocks/>
          </p:cNvSpPr>
          <p:nvPr/>
        </p:nvSpPr>
        <p:spPr>
          <a:xfrm>
            <a:off x="1265502" y="5815764"/>
            <a:ext cx="656256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The result has improved.</a:t>
            </a:r>
            <a:endParaRPr lang="en-US" altLang="ko-KR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60938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Evaluation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4713CFC-1F09-40ED-BEC1-7A68F6CB7B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14" y="4867262"/>
            <a:ext cx="8591550" cy="17716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605DCA6-6423-4ED3-9FF6-72BE91B6D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814" y="3182108"/>
            <a:ext cx="10706100" cy="17240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6F6095-CF5F-49B6-B1FF-510D1682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14" y="973078"/>
            <a:ext cx="10696575" cy="224790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226C16D-A068-4A95-9266-DB516FFF0D81}"/>
              </a:ext>
            </a:extLst>
          </p:cNvPr>
          <p:cNvSpPr/>
          <p:nvPr/>
        </p:nvSpPr>
        <p:spPr>
          <a:xfrm>
            <a:off x="1791803" y="2848299"/>
            <a:ext cx="2211541" cy="372679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056A05A0-AF32-4BB2-A12C-88671A6B08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546" y="2848299"/>
            <a:ext cx="5097879" cy="3507946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DCE7D83A-4515-4607-AA7A-4FE14626CCA5}"/>
              </a:ext>
            </a:extLst>
          </p:cNvPr>
          <p:cNvSpPr txBox="1">
            <a:spLocks/>
          </p:cNvSpPr>
          <p:nvPr/>
        </p:nvSpPr>
        <p:spPr>
          <a:xfrm>
            <a:off x="7031127" y="2345443"/>
            <a:ext cx="4768716" cy="553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Score : 0.75</a:t>
            </a: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9600D31-5428-457E-81F5-A0AB9719E626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003344" y="2617470"/>
            <a:ext cx="3986226" cy="4171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제목 1">
            <a:extLst>
              <a:ext uri="{FF2B5EF4-FFF2-40B4-BE49-F238E27FC236}">
                <a16:creationId xmlns:a16="http://schemas.microsoft.com/office/drawing/2014/main" id="{F1AD6296-99DB-4EF2-93A2-60330FBD968B}"/>
              </a:ext>
            </a:extLst>
          </p:cNvPr>
          <p:cNvSpPr txBox="1">
            <a:spLocks/>
          </p:cNvSpPr>
          <p:nvPr/>
        </p:nvSpPr>
        <p:spPr>
          <a:xfrm>
            <a:off x="7031127" y="1177998"/>
            <a:ext cx="4768716" cy="55399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Score : 0.66</a:t>
            </a: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E8D5B4E8-9095-43C7-B3F3-4FB65E033F12}"/>
              </a:ext>
            </a:extLst>
          </p:cNvPr>
          <p:cNvSpPr/>
          <p:nvPr/>
        </p:nvSpPr>
        <p:spPr>
          <a:xfrm rot="5400000">
            <a:off x="9218193" y="1717334"/>
            <a:ext cx="394583" cy="718846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08630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60199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Evaluation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0A3FD6-02CE-43E5-B92D-B928B4534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267" y="646504"/>
            <a:ext cx="5339464" cy="1705663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B537C705-E130-4BC1-9F8A-508A6416C08B}"/>
              </a:ext>
            </a:extLst>
          </p:cNvPr>
          <p:cNvSpPr txBox="1">
            <a:spLocks/>
          </p:cNvSpPr>
          <p:nvPr/>
        </p:nvSpPr>
        <p:spPr>
          <a:xfrm>
            <a:off x="1038090" y="1884540"/>
            <a:ext cx="3128718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Decision Tree ]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F3DD9DD-292F-4718-82F1-63AED5F70FF8}"/>
              </a:ext>
            </a:extLst>
          </p:cNvPr>
          <p:cNvSpPr txBox="1">
            <a:spLocks/>
          </p:cNvSpPr>
          <p:nvPr/>
        </p:nvSpPr>
        <p:spPr>
          <a:xfrm>
            <a:off x="1457071" y="1192319"/>
            <a:ext cx="6562564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Confusion Matrix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C29F955-F27B-4FB5-8D7C-396BC484B002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27E9A6D3-3F7B-4AA3-BA06-0F3383BC2570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6E4D1523-146A-47EA-BF68-3EE17C053A52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E9CD4A93-D64F-466D-BCC1-624232ED8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8881" y="2418192"/>
            <a:ext cx="2690788" cy="10325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C189C2-1BE2-48F9-A2D7-0B53FC0C18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470"/>
          <a:stretch/>
        </p:blipFill>
        <p:spPr>
          <a:xfrm>
            <a:off x="1335640" y="3971719"/>
            <a:ext cx="2533618" cy="86317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5C35B1D-6709-4D1D-8A12-6C0FE45EE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071" y="5439946"/>
            <a:ext cx="2359333" cy="86317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6C61754-77B8-42A9-94F3-B8B23F84F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267" y="2610249"/>
            <a:ext cx="5230640" cy="17381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5206506-4F0D-4880-A8B8-CBFDF36DE8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574" y="4606488"/>
            <a:ext cx="5290157" cy="1689569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9DEA104D-8979-4E11-94ED-2EACBDBB583F}"/>
              </a:ext>
            </a:extLst>
          </p:cNvPr>
          <p:cNvSpPr txBox="1">
            <a:spLocks/>
          </p:cNvSpPr>
          <p:nvPr/>
        </p:nvSpPr>
        <p:spPr>
          <a:xfrm>
            <a:off x="1110106" y="3467950"/>
            <a:ext cx="373504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Logistic Regression ]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03D71F5B-A4C1-4E7A-8431-8F83BA4BD6C8}"/>
              </a:ext>
            </a:extLst>
          </p:cNvPr>
          <p:cNvSpPr txBox="1">
            <a:spLocks/>
          </p:cNvSpPr>
          <p:nvPr/>
        </p:nvSpPr>
        <p:spPr>
          <a:xfrm>
            <a:off x="1188881" y="4909371"/>
            <a:ext cx="373504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SVM ]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6DB2BA7-3966-4C96-AB34-4FB0D2017BDF}"/>
              </a:ext>
            </a:extLst>
          </p:cNvPr>
          <p:cNvSpPr/>
          <p:nvPr/>
        </p:nvSpPr>
        <p:spPr>
          <a:xfrm>
            <a:off x="6413267" y="591869"/>
            <a:ext cx="5339464" cy="1846658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B99C53F-E2B5-4943-8921-E9055A885D2F}"/>
              </a:ext>
            </a:extLst>
          </p:cNvPr>
          <p:cNvSpPr/>
          <p:nvPr/>
        </p:nvSpPr>
        <p:spPr>
          <a:xfrm>
            <a:off x="6413267" y="2572816"/>
            <a:ext cx="5339464" cy="1846658"/>
          </a:xfrm>
          <a:prstGeom prst="rect">
            <a:avLst/>
          </a:prstGeom>
          <a:noFill/>
          <a:ln w="38100">
            <a:solidFill>
              <a:srgbClr val="FFC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8AA8F58-1C58-412B-A467-7B72E757920F}"/>
              </a:ext>
            </a:extLst>
          </p:cNvPr>
          <p:cNvSpPr/>
          <p:nvPr/>
        </p:nvSpPr>
        <p:spPr>
          <a:xfrm>
            <a:off x="6413267" y="4585197"/>
            <a:ext cx="5339464" cy="1846658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30174B3-A0BA-4E92-8945-29952F68A491}"/>
              </a:ext>
            </a:extLst>
          </p:cNvPr>
          <p:cNvCxnSpPr>
            <a:stCxn id="6" idx="3"/>
            <a:endCxn id="25" idx="1"/>
          </p:cNvCxnSpPr>
          <p:nvPr/>
        </p:nvCxnSpPr>
        <p:spPr>
          <a:xfrm flipV="1">
            <a:off x="3879669" y="1515198"/>
            <a:ext cx="2533598" cy="1419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5CD21114-40F0-4356-A7C9-F9EB384BC513}"/>
              </a:ext>
            </a:extLst>
          </p:cNvPr>
          <p:cNvCxnSpPr>
            <a:cxnSpLocks/>
            <a:stCxn id="7" idx="3"/>
            <a:endCxn id="26" idx="1"/>
          </p:cNvCxnSpPr>
          <p:nvPr/>
        </p:nvCxnSpPr>
        <p:spPr>
          <a:xfrm flipV="1">
            <a:off x="3869258" y="3496145"/>
            <a:ext cx="2544009" cy="907160"/>
          </a:xfrm>
          <a:prstGeom prst="straightConnector1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6A50850-7A95-45E7-B561-004B3791166F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 flipV="1">
            <a:off x="3816404" y="5508526"/>
            <a:ext cx="2596863" cy="363006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59755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66354" y="2228671"/>
            <a:ext cx="37625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</a:t>
            </a:r>
            <a:endParaRPr lang="ko-KR" altLang="en-US" sz="7200" b="1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346" y="3486214"/>
            <a:ext cx="51587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Birth Rates according to the times</a:t>
            </a:r>
            <a:endParaRPr lang="ko-KR" altLang="en-US" sz="3200" spc="-150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97C6A3-A2F9-40BC-AB07-4222362A92B3}"/>
              </a:ext>
            </a:extLst>
          </p:cNvPr>
          <p:cNvCxnSpPr/>
          <p:nvPr/>
        </p:nvCxnSpPr>
        <p:spPr>
          <a:xfrm>
            <a:off x="258346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출생 이미지 검색결과&quot;">
            <a:extLst>
              <a:ext uri="{FF2B5EF4-FFF2-40B4-BE49-F238E27FC236}">
                <a16:creationId xmlns:a16="http://schemas.microsoft.com/office/drawing/2014/main" id="{5A2DDFDD-6674-4356-9407-B42218B6C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8" y="0"/>
            <a:ext cx="54086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76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0044116" y="6505575"/>
            <a:ext cx="207781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7" name="正方形/長方形 1">
            <a:extLst>
              <a:ext uri="{FF2B5EF4-FFF2-40B4-BE49-F238E27FC236}">
                <a16:creationId xmlns:a16="http://schemas.microsoft.com/office/drawing/2014/main" id="{5277BDE7-12C8-4718-888A-ABC8C562C1D2}"/>
              </a:ext>
            </a:extLst>
          </p:cNvPr>
          <p:cNvSpPr/>
          <p:nvPr/>
        </p:nvSpPr>
        <p:spPr>
          <a:xfrm>
            <a:off x="0" y="0"/>
            <a:ext cx="6096000" cy="457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30" name="テキスト ボックス 2">
            <a:extLst>
              <a:ext uri="{FF2B5EF4-FFF2-40B4-BE49-F238E27FC236}">
                <a16:creationId xmlns:a16="http://schemas.microsoft.com/office/drawing/2014/main" id="{CB323A00-F49F-41AD-B602-EB34DD28B316}"/>
              </a:ext>
            </a:extLst>
          </p:cNvPr>
          <p:cNvSpPr txBox="1"/>
          <p:nvPr/>
        </p:nvSpPr>
        <p:spPr>
          <a:xfrm>
            <a:off x="887522" y="204686"/>
            <a:ext cx="52084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ja-JP" sz="3600" b="1" spc="300" dirty="0">
                <a:solidFill>
                  <a:schemeClr val="tx1">
                    <a:lumMod val="50000"/>
                  </a:schemeClr>
                </a:solidFill>
                <a:latin typeface="Century Gothic" panose="020B0502020202020204" pitchFamily="34" charset="0"/>
                <a:ea typeface="Ebrima" panose="02000000000000000000" pitchFamily="2" charset="0"/>
                <a:cs typeface="Ebrima" panose="02000000000000000000" pitchFamily="2" charset="0"/>
              </a:rPr>
              <a:t>A table of Contents</a:t>
            </a:r>
            <a:endParaRPr kumimoji="1" lang="ja-JP" altLang="en-US" sz="3600" b="1" spc="300" dirty="0">
              <a:solidFill>
                <a:schemeClr val="tx1">
                  <a:lumMod val="50000"/>
                </a:schemeClr>
              </a:solidFill>
              <a:latin typeface="Century Gothic" panose="020B0502020202020204" pitchFamily="34" charset="0"/>
              <a:cs typeface="Ebrima" panose="02000000000000000000" pitchFamily="2" charset="0"/>
            </a:endParaRPr>
          </a:p>
        </p:txBody>
      </p:sp>
      <p:grpSp>
        <p:nvGrpSpPr>
          <p:cNvPr id="31" name="グループ化 8">
            <a:extLst>
              <a:ext uri="{FF2B5EF4-FFF2-40B4-BE49-F238E27FC236}">
                <a16:creationId xmlns:a16="http://schemas.microsoft.com/office/drawing/2014/main" id="{CB3DAF97-08A8-42E5-8B90-0AA7C91A171D}"/>
              </a:ext>
            </a:extLst>
          </p:cNvPr>
          <p:cNvGrpSpPr/>
          <p:nvPr/>
        </p:nvGrpSpPr>
        <p:grpSpPr>
          <a:xfrm>
            <a:off x="190501" y="204687"/>
            <a:ext cx="571498" cy="646331"/>
            <a:chOff x="190501" y="204687"/>
            <a:chExt cx="571498" cy="646331"/>
          </a:xfrm>
        </p:grpSpPr>
        <p:sp>
          <p:nvSpPr>
            <p:cNvPr id="32" name="山形 6">
              <a:extLst>
                <a:ext uri="{FF2B5EF4-FFF2-40B4-BE49-F238E27FC236}">
                  <a16:creationId xmlns:a16="http://schemas.microsoft.com/office/drawing/2014/main" id="{B428BABC-D144-4AE0-A63C-69DB4556DF48}"/>
                </a:ext>
              </a:extLst>
            </p:cNvPr>
            <p:cNvSpPr/>
            <p:nvPr/>
          </p:nvSpPr>
          <p:spPr>
            <a:xfrm>
              <a:off x="190501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1훈새마을운동 R" panose="02020603020101020101" pitchFamily="18" charset="-127"/>
              </a:endParaRPr>
            </a:p>
          </p:txBody>
        </p:sp>
        <p:sp>
          <p:nvSpPr>
            <p:cNvPr id="33" name="山形 7">
              <a:extLst>
                <a:ext uri="{FF2B5EF4-FFF2-40B4-BE49-F238E27FC236}">
                  <a16:creationId xmlns:a16="http://schemas.microsoft.com/office/drawing/2014/main" id="{EC3AC36C-027B-4747-8757-CDEA22D8B6AE}"/>
                </a:ext>
              </a:extLst>
            </p:cNvPr>
            <p:cNvSpPr/>
            <p:nvPr/>
          </p:nvSpPr>
          <p:spPr>
            <a:xfrm>
              <a:off x="476250" y="204687"/>
              <a:ext cx="285749" cy="646331"/>
            </a:xfrm>
            <a:prstGeom prst="chevron">
              <a:avLst>
                <a:gd name="adj" fmla="val 700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solidFill>
                  <a:schemeClr val="tx1"/>
                </a:solidFill>
                <a:latin typeface="1훈새마을운동 R" panose="02020603020101020101" pitchFamily="18" charset="-127"/>
              </a:endParaRPr>
            </a:p>
          </p:txBody>
        </p:sp>
      </p:grpSp>
      <p:cxnSp>
        <p:nvCxnSpPr>
          <p:cNvPr id="34" name="直線コネクタ 4">
            <a:extLst>
              <a:ext uri="{FF2B5EF4-FFF2-40B4-BE49-F238E27FC236}">
                <a16:creationId xmlns:a16="http://schemas.microsoft.com/office/drawing/2014/main" id="{FBC969ED-D00B-4677-94A6-78B64729A725}"/>
              </a:ext>
            </a:extLst>
          </p:cNvPr>
          <p:cNvCxnSpPr/>
          <p:nvPr/>
        </p:nvCxnSpPr>
        <p:spPr>
          <a:xfrm>
            <a:off x="0" y="1009986"/>
            <a:ext cx="121920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F96CBBE2-D6C5-46D0-AB65-332BDBFD3938}"/>
              </a:ext>
            </a:extLst>
          </p:cNvPr>
          <p:cNvSpPr txBox="1"/>
          <p:nvPr/>
        </p:nvSpPr>
        <p:spPr>
          <a:xfrm>
            <a:off x="1633986" y="1300561"/>
            <a:ext cx="231024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Classification ]</a:t>
            </a:r>
            <a:endParaRPr lang="ko-KR" altLang="en-US" sz="30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75F15E-C7A1-4460-9856-B4F94B17F42E}"/>
              </a:ext>
            </a:extLst>
          </p:cNvPr>
          <p:cNvSpPr txBox="1"/>
          <p:nvPr/>
        </p:nvSpPr>
        <p:spPr>
          <a:xfrm>
            <a:off x="7560534" y="1300561"/>
            <a:ext cx="185980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Clustering ]</a:t>
            </a:r>
            <a:endParaRPr lang="ko-KR" altLang="en-US" sz="30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A84B7F0E-9300-4955-87E7-9EA1E877486A}"/>
              </a:ext>
            </a:extLst>
          </p:cNvPr>
          <p:cNvSpPr/>
          <p:nvPr/>
        </p:nvSpPr>
        <p:spPr>
          <a:xfrm>
            <a:off x="6747379" y="208873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7945D5A-8A05-4FB9-881E-05C69602DE0B}"/>
              </a:ext>
            </a:extLst>
          </p:cNvPr>
          <p:cNvSpPr txBox="1"/>
          <p:nvPr/>
        </p:nvSpPr>
        <p:spPr>
          <a:xfrm>
            <a:off x="7242003" y="211413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01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44041E-2A46-424F-BD47-81ADFB9CB9E2}"/>
              </a:ext>
            </a:extLst>
          </p:cNvPr>
          <p:cNvSpPr txBox="1"/>
          <p:nvPr/>
        </p:nvSpPr>
        <p:spPr>
          <a:xfrm>
            <a:off x="7242003" y="338295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02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4DBB96-BB02-4078-BCBC-C23FEEEC172E}"/>
              </a:ext>
            </a:extLst>
          </p:cNvPr>
          <p:cNvSpPr txBox="1"/>
          <p:nvPr/>
        </p:nvSpPr>
        <p:spPr>
          <a:xfrm>
            <a:off x="7242003" y="482701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03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B45CB1F-DC25-4001-9CDB-E1BC72339BAA}"/>
              </a:ext>
            </a:extLst>
          </p:cNvPr>
          <p:cNvSpPr txBox="1"/>
          <p:nvPr/>
        </p:nvSpPr>
        <p:spPr>
          <a:xfrm>
            <a:off x="7806595" y="2114132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 Idea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96D0524-12B3-427A-BC7A-05230CB53443}"/>
              </a:ext>
            </a:extLst>
          </p:cNvPr>
          <p:cNvSpPr txBox="1"/>
          <p:nvPr/>
        </p:nvSpPr>
        <p:spPr>
          <a:xfrm>
            <a:off x="7806595" y="3382951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1644C8D-1186-47C4-B4E6-A925B0614764}"/>
              </a:ext>
            </a:extLst>
          </p:cNvPr>
          <p:cNvSpPr txBox="1"/>
          <p:nvPr/>
        </p:nvSpPr>
        <p:spPr>
          <a:xfrm>
            <a:off x="7806595" y="4827019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Process for the project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B852FB1-9F49-419F-B849-7F018AD3C653}"/>
              </a:ext>
            </a:extLst>
          </p:cNvPr>
          <p:cNvSpPr txBox="1"/>
          <p:nvPr/>
        </p:nvSpPr>
        <p:spPr>
          <a:xfrm>
            <a:off x="7806595" y="2515096"/>
            <a:ext cx="3541394" cy="78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Title &amp; Problem description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Objective</a:t>
            </a:r>
            <a:endParaRPr lang="ko-KR" altLang="en-US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70B87B19-29C3-4E03-8B62-3C8312E0F040}"/>
              </a:ext>
            </a:extLst>
          </p:cNvPr>
          <p:cNvSpPr/>
          <p:nvPr/>
        </p:nvSpPr>
        <p:spPr>
          <a:xfrm>
            <a:off x="6747379" y="338295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593029C1-3333-49CE-B550-4565A03638E9}"/>
              </a:ext>
            </a:extLst>
          </p:cNvPr>
          <p:cNvSpPr/>
          <p:nvPr/>
        </p:nvSpPr>
        <p:spPr>
          <a:xfrm>
            <a:off x="6747379" y="48576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5708CA1-E4ED-40E1-952A-75FAA731CC5B}"/>
              </a:ext>
            </a:extLst>
          </p:cNvPr>
          <p:cNvSpPr txBox="1"/>
          <p:nvPr/>
        </p:nvSpPr>
        <p:spPr>
          <a:xfrm>
            <a:off x="7806595" y="3779848"/>
            <a:ext cx="3541394" cy="775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Data Source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Statistical</a:t>
            </a:r>
            <a:r>
              <a:rPr lang="ko-KR" altLang="en-US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 </a:t>
            </a: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description of the dataset</a:t>
            </a:r>
            <a:endParaRPr lang="ko-KR" altLang="en-US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CD6068-E5CD-4BF5-9156-6EF9E582F915}"/>
              </a:ext>
            </a:extLst>
          </p:cNvPr>
          <p:cNvSpPr txBox="1"/>
          <p:nvPr/>
        </p:nvSpPr>
        <p:spPr>
          <a:xfrm>
            <a:off x="7242003" y="552818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04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46B0F0E-8786-4D7E-A6B0-E676A10E2300}"/>
              </a:ext>
            </a:extLst>
          </p:cNvPr>
          <p:cNvSpPr txBox="1"/>
          <p:nvPr/>
        </p:nvSpPr>
        <p:spPr>
          <a:xfrm>
            <a:off x="7806595" y="5528188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Algorithm to be used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9189F65C-E82E-4A6F-BA42-6C6A0ADBBD63}"/>
              </a:ext>
            </a:extLst>
          </p:cNvPr>
          <p:cNvSpPr/>
          <p:nvPr/>
        </p:nvSpPr>
        <p:spPr>
          <a:xfrm>
            <a:off x="6747379" y="555881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DB8E8B5-8041-4150-B104-4A1AE615ED55}"/>
              </a:ext>
            </a:extLst>
          </p:cNvPr>
          <p:cNvSpPr/>
          <p:nvPr/>
        </p:nvSpPr>
        <p:spPr>
          <a:xfrm>
            <a:off x="844011" y="2088732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0CD926B-9C1D-4BC0-A3D5-989862EA9B43}"/>
              </a:ext>
            </a:extLst>
          </p:cNvPr>
          <p:cNvSpPr txBox="1"/>
          <p:nvPr/>
        </p:nvSpPr>
        <p:spPr>
          <a:xfrm>
            <a:off x="1338635" y="2114132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01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1F691A1-D951-41BA-9D0C-83B3C95EAEFC}"/>
              </a:ext>
            </a:extLst>
          </p:cNvPr>
          <p:cNvSpPr txBox="1"/>
          <p:nvPr/>
        </p:nvSpPr>
        <p:spPr>
          <a:xfrm>
            <a:off x="1338635" y="3382951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02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B5188D-CC47-4A3A-8197-AE972852922D}"/>
              </a:ext>
            </a:extLst>
          </p:cNvPr>
          <p:cNvSpPr txBox="1"/>
          <p:nvPr/>
        </p:nvSpPr>
        <p:spPr>
          <a:xfrm>
            <a:off x="1338635" y="4827019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03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1909CF7-9D3A-4776-832C-FF604DF8629C}"/>
              </a:ext>
            </a:extLst>
          </p:cNvPr>
          <p:cNvSpPr txBox="1"/>
          <p:nvPr/>
        </p:nvSpPr>
        <p:spPr>
          <a:xfrm>
            <a:off x="1903227" y="2114132"/>
            <a:ext cx="1463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 Idea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4A54C60-0F87-4A58-894E-ED67E458D6BA}"/>
              </a:ext>
            </a:extLst>
          </p:cNvPr>
          <p:cNvSpPr txBox="1"/>
          <p:nvPr/>
        </p:nvSpPr>
        <p:spPr>
          <a:xfrm>
            <a:off x="1903227" y="3382951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537F456-1B5A-4A95-82F3-B389114B9007}"/>
              </a:ext>
            </a:extLst>
          </p:cNvPr>
          <p:cNvSpPr txBox="1"/>
          <p:nvPr/>
        </p:nvSpPr>
        <p:spPr>
          <a:xfrm>
            <a:off x="1903227" y="4827019"/>
            <a:ext cx="2550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Process for the project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2071379-C127-46FE-AD07-789CDC96E119}"/>
              </a:ext>
            </a:extLst>
          </p:cNvPr>
          <p:cNvSpPr txBox="1"/>
          <p:nvPr/>
        </p:nvSpPr>
        <p:spPr>
          <a:xfrm>
            <a:off x="1903227" y="2515096"/>
            <a:ext cx="3541394" cy="78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Title &amp; Problem description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Objective &amp; Solution</a:t>
            </a:r>
            <a:endParaRPr lang="ko-KR" altLang="en-US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14F99E78-0239-46A4-A575-6BC75C48E780}"/>
              </a:ext>
            </a:extLst>
          </p:cNvPr>
          <p:cNvSpPr/>
          <p:nvPr/>
        </p:nvSpPr>
        <p:spPr>
          <a:xfrm>
            <a:off x="844011" y="3382951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00ED4DD-35C6-4346-BDFA-34E90E5D8542}"/>
              </a:ext>
            </a:extLst>
          </p:cNvPr>
          <p:cNvSpPr/>
          <p:nvPr/>
        </p:nvSpPr>
        <p:spPr>
          <a:xfrm>
            <a:off x="844011" y="4857644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F28DA6-0D69-48DE-AC94-4C2ACEF21F1D}"/>
              </a:ext>
            </a:extLst>
          </p:cNvPr>
          <p:cNvSpPr txBox="1"/>
          <p:nvPr/>
        </p:nvSpPr>
        <p:spPr>
          <a:xfrm>
            <a:off x="1903227" y="3779848"/>
            <a:ext cx="3541394" cy="781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Data Source</a:t>
            </a:r>
          </a:p>
          <a:p>
            <a:pPr marL="180975" indent="-180975">
              <a:lnSpc>
                <a:spcPct val="130000"/>
              </a:lnSpc>
              <a:buFont typeface="Wingdings" panose="05000000000000000000" pitchFamily="2" charset="2"/>
              <a:buChar char="§"/>
            </a:pPr>
            <a:r>
              <a:rPr lang="en-US" altLang="ko-KR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Noto Sans CJK KR Thin" panose="020B0200000000000000" pitchFamily="34" charset="-127"/>
                <a:cs typeface="Arial" panose="020B0604020202020204" pitchFamily="34" charset="0"/>
              </a:rPr>
              <a:t>Data Distribution</a:t>
            </a:r>
            <a:endParaRPr lang="ko-KR" altLang="en-US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Noto Sans CJK KR Thin" panose="020B0200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E6C1079-2678-400B-8D04-14DF78D99C0E}"/>
              </a:ext>
            </a:extLst>
          </p:cNvPr>
          <p:cNvSpPr txBox="1"/>
          <p:nvPr/>
        </p:nvSpPr>
        <p:spPr>
          <a:xfrm>
            <a:off x="1338635" y="5528188"/>
            <a:ext cx="4988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04</a:t>
            </a:r>
            <a:endParaRPr lang="ko-KR" altLang="en-US" sz="240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1FDC3BF-5949-4D32-BFA3-D1B6C38AC6C5}"/>
              </a:ext>
            </a:extLst>
          </p:cNvPr>
          <p:cNvSpPr txBox="1"/>
          <p:nvPr/>
        </p:nvSpPr>
        <p:spPr>
          <a:xfrm>
            <a:off x="1903227" y="5528188"/>
            <a:ext cx="2382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spc="-150" dirty="0">
                <a:solidFill>
                  <a:schemeClr val="tx1">
                    <a:lumMod val="5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Algorithm to be used</a:t>
            </a:r>
            <a:endParaRPr lang="ko-KR" altLang="en-US" sz="2400" spc="-150" dirty="0">
              <a:solidFill>
                <a:schemeClr val="tx1">
                  <a:lumMod val="50000"/>
                </a:schemeClr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7E7E948-557C-4063-B28F-D3BC45E610C3}"/>
              </a:ext>
            </a:extLst>
          </p:cNvPr>
          <p:cNvSpPr/>
          <p:nvPr/>
        </p:nvSpPr>
        <p:spPr>
          <a:xfrm>
            <a:off x="844011" y="5558813"/>
            <a:ext cx="388681" cy="388681"/>
          </a:xfrm>
          <a:prstGeom prst="ellipse">
            <a:avLst/>
          </a:prstGeom>
          <a:noFill/>
          <a:ln w="1016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010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489749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 Idea – Title &amp; Problem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E66FF3F-7549-4915-A540-93EFB159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184" y="1474120"/>
            <a:ext cx="7512174" cy="1287025"/>
          </a:xfrm>
        </p:spPr>
        <p:txBody>
          <a:bodyPr>
            <a:normAutofit/>
          </a:bodyPr>
          <a:lstStyle/>
          <a:p>
            <a:r>
              <a:rPr lang="en-US" altLang="ko-KR" sz="7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Secret of Birth Rate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7719EED-3B5C-421C-9AE3-4598B2BF43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51563" y1="21094" x2="51563" y2="210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5022" y="1896937"/>
            <a:ext cx="1582737" cy="1582737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3FC8B0B5-A87E-4A6B-A93C-ECF8F658D494}"/>
              </a:ext>
            </a:extLst>
          </p:cNvPr>
          <p:cNvSpPr txBox="1">
            <a:spLocks/>
          </p:cNvSpPr>
          <p:nvPr/>
        </p:nvSpPr>
        <p:spPr>
          <a:xfrm>
            <a:off x="1802326" y="1219180"/>
            <a:ext cx="1151020" cy="121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“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D9AF465-AAD1-414F-A194-FCA1BB4E5516}"/>
              </a:ext>
            </a:extLst>
          </p:cNvPr>
          <p:cNvSpPr/>
          <p:nvPr/>
        </p:nvSpPr>
        <p:spPr>
          <a:xfrm>
            <a:off x="600876" y="4049082"/>
            <a:ext cx="1462081" cy="93923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A5C8BBC-9848-4E3E-B6C8-4725C742FF69}"/>
              </a:ext>
            </a:extLst>
          </p:cNvPr>
          <p:cNvSpPr txBox="1">
            <a:spLocks/>
          </p:cNvSpPr>
          <p:nvPr/>
        </p:nvSpPr>
        <p:spPr>
          <a:xfrm>
            <a:off x="2062957" y="3379421"/>
            <a:ext cx="9296398" cy="23706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Through clustering, </a:t>
            </a:r>
            <a:b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look at </a:t>
            </a:r>
            <a:r>
              <a:rPr lang="en-US" altLang="ko-KR" sz="40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factors that affect birth rates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according to the times.</a:t>
            </a:r>
            <a:endParaRPr lang="en-US" altLang="ko-KR" sz="36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7750764-D64C-4E0C-B6FD-28903549FBBD}"/>
              </a:ext>
            </a:extLst>
          </p:cNvPr>
          <p:cNvSpPr txBox="1">
            <a:spLocks/>
          </p:cNvSpPr>
          <p:nvPr/>
        </p:nvSpPr>
        <p:spPr>
          <a:xfrm>
            <a:off x="9522842" y="1219180"/>
            <a:ext cx="1151020" cy="121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46794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80717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 Objective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8" name="그림 1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AA589DFA-2B7C-4179-8ECB-131A7FE4DA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9" y="1368429"/>
            <a:ext cx="4667251" cy="3208735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97AC3594-CDE6-4A42-A970-1DE62BF16509}"/>
              </a:ext>
            </a:extLst>
          </p:cNvPr>
          <p:cNvGrpSpPr/>
          <p:nvPr/>
        </p:nvGrpSpPr>
        <p:grpSpPr>
          <a:xfrm>
            <a:off x="5696437" y="1842038"/>
            <a:ext cx="456977" cy="375908"/>
            <a:chOff x="7167033" y="1932179"/>
            <a:chExt cx="456977" cy="375908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7F407267-D03A-4B6D-9554-9C38963CDE6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B0DB30E5-C616-4E65-AD3B-CE60B7B8199E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2" name="제목 1">
            <a:extLst>
              <a:ext uri="{FF2B5EF4-FFF2-40B4-BE49-F238E27FC236}">
                <a16:creationId xmlns:a16="http://schemas.microsoft.com/office/drawing/2014/main" id="{2572D819-606C-4E54-8A89-76180CA107AB}"/>
              </a:ext>
            </a:extLst>
          </p:cNvPr>
          <p:cNvSpPr txBox="1">
            <a:spLocks/>
          </p:cNvSpPr>
          <p:nvPr/>
        </p:nvSpPr>
        <p:spPr>
          <a:xfrm>
            <a:off x="6278803" y="1712044"/>
            <a:ext cx="5293408" cy="756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From 1970 to 2018, </a:t>
            </a:r>
          </a:p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South Korea’s birthrate continues to fall.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CB3E400-BD3D-4F76-953B-280680EDEC9F}"/>
              </a:ext>
            </a:extLst>
          </p:cNvPr>
          <p:cNvGrpSpPr/>
          <p:nvPr/>
        </p:nvGrpSpPr>
        <p:grpSpPr>
          <a:xfrm>
            <a:off x="5696437" y="2732540"/>
            <a:ext cx="456977" cy="375908"/>
            <a:chOff x="7167033" y="1932179"/>
            <a:chExt cx="456977" cy="375908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9BBD3A23-5C14-4580-A739-F25A8F312BFF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B78C642D-A966-4043-B818-64016CB8272D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30" name="제목 1">
            <a:extLst>
              <a:ext uri="{FF2B5EF4-FFF2-40B4-BE49-F238E27FC236}">
                <a16:creationId xmlns:a16="http://schemas.microsoft.com/office/drawing/2014/main" id="{E4F51A07-DD9F-4F80-BE91-10C2F94D6606}"/>
              </a:ext>
            </a:extLst>
          </p:cNvPr>
          <p:cNvSpPr txBox="1">
            <a:spLocks/>
          </p:cNvSpPr>
          <p:nvPr/>
        </p:nvSpPr>
        <p:spPr>
          <a:xfrm>
            <a:off x="6278803" y="2602546"/>
            <a:ext cx="5293408" cy="756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Low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birthrates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lead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problems</a:t>
            </a:r>
            <a:b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such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as labor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shortages.</a:t>
            </a:r>
          </a:p>
        </p:txBody>
      </p:sp>
      <p:sp>
        <p:nvSpPr>
          <p:cNvPr id="33" name="제목 1">
            <a:extLst>
              <a:ext uri="{FF2B5EF4-FFF2-40B4-BE49-F238E27FC236}">
                <a16:creationId xmlns:a16="http://schemas.microsoft.com/office/drawing/2014/main" id="{218CFD1B-2A84-4D5F-B9C3-A1383C92EA1A}"/>
              </a:ext>
            </a:extLst>
          </p:cNvPr>
          <p:cNvSpPr txBox="1">
            <a:spLocks/>
          </p:cNvSpPr>
          <p:nvPr/>
        </p:nvSpPr>
        <p:spPr>
          <a:xfrm>
            <a:off x="1608899" y="5098426"/>
            <a:ext cx="856008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need to find the factors that</a:t>
            </a:r>
          </a:p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Contribute to lowering the birth rate.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8535C4D-6414-466F-8B05-E6BA15A2AD4F}"/>
              </a:ext>
            </a:extLst>
          </p:cNvPr>
          <p:cNvGrpSpPr/>
          <p:nvPr/>
        </p:nvGrpSpPr>
        <p:grpSpPr>
          <a:xfrm>
            <a:off x="5696437" y="3683582"/>
            <a:ext cx="456977" cy="375908"/>
            <a:chOff x="7167033" y="1932179"/>
            <a:chExt cx="456977" cy="375908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19313C28-C87C-4E98-951A-9020385A9FA8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id="{CE5B46B2-03E2-4A46-AEBB-F21783D358A8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37" name="제목 1">
            <a:extLst>
              <a:ext uri="{FF2B5EF4-FFF2-40B4-BE49-F238E27FC236}">
                <a16:creationId xmlns:a16="http://schemas.microsoft.com/office/drawing/2014/main" id="{C9A62D5A-8324-44E4-BC4C-99D90A41064B}"/>
              </a:ext>
            </a:extLst>
          </p:cNvPr>
          <p:cNvSpPr txBox="1">
            <a:spLocks/>
          </p:cNvSpPr>
          <p:nvPr/>
        </p:nvSpPr>
        <p:spPr>
          <a:xfrm>
            <a:off x="6278803" y="3553588"/>
            <a:ext cx="5293408" cy="7565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Measures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should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be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taken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reduce</a:t>
            </a:r>
          </a:p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 bad effects of falling birth rates.</a:t>
            </a:r>
          </a:p>
        </p:txBody>
      </p:sp>
    </p:spTree>
    <p:extLst>
      <p:ext uri="{BB962C8B-B14F-4D97-AF65-F5344CB8AC3E}">
        <p14:creationId xmlns:p14="http://schemas.microsoft.com/office/powerpoint/2010/main" val="3307141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69203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 Idea – Solution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A5C8BBC-9848-4E3E-B6C8-4725C742FF69}"/>
              </a:ext>
            </a:extLst>
          </p:cNvPr>
          <p:cNvSpPr txBox="1">
            <a:spLocks/>
          </p:cNvSpPr>
          <p:nvPr/>
        </p:nvSpPr>
        <p:spPr>
          <a:xfrm>
            <a:off x="1272382" y="1422955"/>
            <a:ext cx="7014368" cy="82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based on birth rate</a:t>
            </a:r>
          </a:p>
        </p:txBody>
      </p:sp>
      <p:sp>
        <p:nvSpPr>
          <p:cNvPr id="18" name="正方形/長方形 3">
            <a:extLst>
              <a:ext uri="{FF2B5EF4-FFF2-40B4-BE49-F238E27FC236}">
                <a16:creationId xmlns:a16="http://schemas.microsoft.com/office/drawing/2014/main" id="{CC244F15-D2A4-47CE-810D-34E2863FBBA2}"/>
              </a:ext>
            </a:extLst>
          </p:cNvPr>
          <p:cNvSpPr/>
          <p:nvPr/>
        </p:nvSpPr>
        <p:spPr>
          <a:xfrm>
            <a:off x="887522" y="1422955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1" name="テキスト ボックス 10">
            <a:extLst>
              <a:ext uri="{FF2B5EF4-FFF2-40B4-BE49-F238E27FC236}">
                <a16:creationId xmlns:a16="http://schemas.microsoft.com/office/drawing/2014/main" id="{49FE5149-8759-460C-940C-9DCCF0977AB1}"/>
              </a:ext>
            </a:extLst>
          </p:cNvPr>
          <p:cNvSpPr txBox="1"/>
          <p:nvPr/>
        </p:nvSpPr>
        <p:spPr>
          <a:xfrm>
            <a:off x="1039813" y="1364181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  <a:ea typeface="1훈새마을운동 R" panose="02020603020101020101" pitchFamily="18" charset="-127"/>
              </a:rPr>
              <a:t>1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제목 1">
            <a:extLst>
              <a:ext uri="{FF2B5EF4-FFF2-40B4-BE49-F238E27FC236}">
                <a16:creationId xmlns:a16="http://schemas.microsoft.com/office/drawing/2014/main" id="{27B3BF76-4490-4C2A-BF98-A603B337628E}"/>
              </a:ext>
            </a:extLst>
          </p:cNvPr>
          <p:cNvSpPr txBox="1">
            <a:spLocks/>
          </p:cNvSpPr>
          <p:nvPr/>
        </p:nvSpPr>
        <p:spPr>
          <a:xfrm>
            <a:off x="1657241" y="3093367"/>
            <a:ext cx="7014368" cy="82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based on one attribute</a:t>
            </a:r>
          </a:p>
        </p:txBody>
      </p:sp>
      <p:sp>
        <p:nvSpPr>
          <p:cNvPr id="23" name="正方形/長方形 3">
            <a:extLst>
              <a:ext uri="{FF2B5EF4-FFF2-40B4-BE49-F238E27FC236}">
                <a16:creationId xmlns:a16="http://schemas.microsoft.com/office/drawing/2014/main" id="{00DE4BB9-1AF3-421B-9A92-5E3022DD6099}"/>
              </a:ext>
            </a:extLst>
          </p:cNvPr>
          <p:cNvSpPr/>
          <p:nvPr/>
        </p:nvSpPr>
        <p:spPr>
          <a:xfrm>
            <a:off x="887522" y="3120390"/>
            <a:ext cx="585678" cy="64632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4" name="テキスト ボックス 10">
            <a:extLst>
              <a:ext uri="{FF2B5EF4-FFF2-40B4-BE49-F238E27FC236}">
                <a16:creationId xmlns:a16="http://schemas.microsoft.com/office/drawing/2014/main" id="{C3B0F681-9FDE-4143-B5AC-96492089785B}"/>
              </a:ext>
            </a:extLst>
          </p:cNvPr>
          <p:cNvSpPr txBox="1"/>
          <p:nvPr/>
        </p:nvSpPr>
        <p:spPr>
          <a:xfrm>
            <a:off x="1022153" y="3120390"/>
            <a:ext cx="5004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en-US" altLang="ja-JP" sz="4400" b="1" dirty="0">
                <a:solidFill>
                  <a:schemeClr val="bg1"/>
                </a:solidFill>
                <a:latin typeface="Century Gothic" panose="020B0502020202020204" pitchFamily="34" charset="0"/>
                <a:ea typeface="1훈새마을운동 R" panose="02020603020101020101" pitchFamily="18" charset="-127"/>
              </a:rPr>
              <a:t>2</a:t>
            </a:r>
            <a:endParaRPr kumimoji="1" lang="ja-JP" altLang="en-US" sz="44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5" name="그림 24" descr="별이(가) 표시된 사진&#10;&#10;자동 생성된 설명">
            <a:extLst>
              <a:ext uri="{FF2B5EF4-FFF2-40B4-BE49-F238E27FC236}">
                <a16:creationId xmlns:a16="http://schemas.microsoft.com/office/drawing/2014/main" id="{BB47F42C-383B-4080-971E-A056ECDADB1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t="3097" r="10263" b="15427"/>
          <a:stretch/>
        </p:blipFill>
        <p:spPr>
          <a:xfrm>
            <a:off x="8872530" y="840913"/>
            <a:ext cx="2279657" cy="1810412"/>
          </a:xfrm>
          <a:prstGeom prst="rect">
            <a:avLst/>
          </a:prstGeom>
        </p:spPr>
      </p:pic>
      <p:sp>
        <p:nvSpPr>
          <p:cNvPr id="27" name="제목 1">
            <a:extLst>
              <a:ext uri="{FF2B5EF4-FFF2-40B4-BE49-F238E27FC236}">
                <a16:creationId xmlns:a16="http://schemas.microsoft.com/office/drawing/2014/main" id="{1C5BC7E5-1236-4A35-B314-43858E94741D}"/>
              </a:ext>
            </a:extLst>
          </p:cNvPr>
          <p:cNvSpPr txBox="1">
            <a:spLocks/>
          </p:cNvSpPr>
          <p:nvPr/>
        </p:nvSpPr>
        <p:spPr>
          <a:xfrm>
            <a:off x="1791872" y="3816072"/>
            <a:ext cx="7014368" cy="82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The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are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concentrated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</a:t>
            </a: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F7B28897-6DD7-444D-8525-DAD47E0C6B16}"/>
              </a:ext>
            </a:extLst>
          </p:cNvPr>
          <p:cNvSpPr txBox="1">
            <a:spLocks/>
          </p:cNvSpPr>
          <p:nvPr/>
        </p:nvSpPr>
        <p:spPr>
          <a:xfrm>
            <a:off x="1791872" y="4560891"/>
            <a:ext cx="7014368" cy="82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This attribute is a </a:t>
            </a:r>
            <a:r>
              <a:rPr lang="en-US" altLang="ko-KR" sz="28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common characteristic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of     </a:t>
            </a:r>
            <a:r>
              <a:rPr lang="en-US" altLang="ko-KR" sz="28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the corresponding birth rate cluster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.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2" name="그림 31" descr="별이(가) 표시된 사진&#10;&#10;자동 생성된 설명">
            <a:extLst>
              <a:ext uri="{FF2B5EF4-FFF2-40B4-BE49-F238E27FC236}">
                <a16:creationId xmlns:a16="http://schemas.microsoft.com/office/drawing/2014/main" id="{8F8F63E7-B22E-4B02-BFE2-BD88362497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0" t="44695" r="54381" b="15427"/>
          <a:stretch/>
        </p:blipFill>
        <p:spPr>
          <a:xfrm>
            <a:off x="8721742" y="4200597"/>
            <a:ext cx="1516218" cy="1336567"/>
          </a:xfrm>
          <a:prstGeom prst="rect">
            <a:avLst/>
          </a:prstGeom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CFCDBE3C-D3A3-4F1C-B326-3FD57FEB7434}"/>
              </a:ext>
            </a:extLst>
          </p:cNvPr>
          <p:cNvSpPr/>
          <p:nvPr/>
        </p:nvSpPr>
        <p:spPr>
          <a:xfrm>
            <a:off x="9498114" y="3160042"/>
            <a:ext cx="1036645" cy="891512"/>
          </a:xfrm>
          <a:prstGeom prst="ellipse">
            <a:avLst/>
          </a:pr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B602660-9AEE-451F-AFE0-B822A816080D}"/>
              </a:ext>
            </a:extLst>
          </p:cNvPr>
          <p:cNvSpPr/>
          <p:nvPr/>
        </p:nvSpPr>
        <p:spPr>
          <a:xfrm>
            <a:off x="10295353" y="4403404"/>
            <a:ext cx="1036645" cy="89151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E0DE87A-E355-4FC4-AB1B-3668E6F322DD}"/>
              </a:ext>
            </a:extLst>
          </p:cNvPr>
          <p:cNvSpPr txBox="1">
            <a:spLocks/>
          </p:cNvSpPr>
          <p:nvPr/>
        </p:nvSpPr>
        <p:spPr>
          <a:xfrm>
            <a:off x="1876785" y="5470854"/>
            <a:ext cx="7014368" cy="8282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Birth rate(high) -&gt; medical infra(good)</a:t>
            </a:r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458AD4C7-4873-4E35-B7DA-65474A8D2E4A}"/>
              </a:ext>
            </a:extLst>
          </p:cNvPr>
          <p:cNvSpPr/>
          <p:nvPr/>
        </p:nvSpPr>
        <p:spPr>
          <a:xfrm>
            <a:off x="1022153" y="5481149"/>
            <a:ext cx="720001" cy="769442"/>
          </a:xfrm>
          <a:prstGeom prst="rightArrow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611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355585" y="1013720"/>
            <a:ext cx="3075800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Source</a:t>
            </a:r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264253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E2FB9E56-2545-4BC7-9EEF-2082631C2C2F}"/>
              </a:ext>
            </a:extLst>
          </p:cNvPr>
          <p:cNvSpPr txBox="1">
            <a:spLocks/>
          </p:cNvSpPr>
          <p:nvPr/>
        </p:nvSpPr>
        <p:spPr>
          <a:xfrm>
            <a:off x="1460640" y="1807359"/>
            <a:ext cx="9321100" cy="570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  <a:hlinkClick r:id="rId3"/>
              </a:rPr>
              <a:t>https://www.kaggle.com/worldbank/world-development-indicators</a:t>
            </a:r>
            <a:endParaRPr lang="en-US" altLang="ko-KR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E170F75B-F76B-422A-ACD4-6C62794FD73A}"/>
              </a:ext>
            </a:extLst>
          </p:cNvPr>
          <p:cNvSpPr txBox="1">
            <a:spLocks/>
          </p:cNvSpPr>
          <p:nvPr/>
        </p:nvSpPr>
        <p:spPr>
          <a:xfrm>
            <a:off x="1355584" y="2427932"/>
            <a:ext cx="8950465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There are lots of indicator(1344) varied by country(247) and times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6562B668-AF71-4AFB-87C1-CECFF8E9BABC}"/>
              </a:ext>
            </a:extLst>
          </p:cNvPr>
          <p:cNvSpPr txBox="1">
            <a:spLocks/>
          </p:cNvSpPr>
          <p:nvPr/>
        </p:nvSpPr>
        <p:spPr>
          <a:xfrm>
            <a:off x="1355585" y="2990239"/>
            <a:ext cx="7824492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will focus on ‘indicator.csv’ for solving the problem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8B4EEB0-D316-49C8-A631-90727821049E}"/>
              </a:ext>
            </a:extLst>
          </p:cNvPr>
          <p:cNvSpPr txBox="1">
            <a:spLocks/>
          </p:cNvSpPr>
          <p:nvPr/>
        </p:nvSpPr>
        <p:spPr>
          <a:xfrm>
            <a:off x="1355585" y="3552546"/>
            <a:ext cx="10109192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will use indicators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related to the birth rate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like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GDP,</a:t>
            </a:r>
            <a:r>
              <a:rPr lang="ko-KR" altLang="en-US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Unemployment rate</a:t>
            </a: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81ADD79-965E-4D0B-8C57-5D25B8170366}"/>
              </a:ext>
            </a:extLst>
          </p:cNvPr>
          <p:cNvGrpSpPr/>
          <p:nvPr/>
        </p:nvGrpSpPr>
        <p:grpSpPr>
          <a:xfrm>
            <a:off x="1108000" y="4208714"/>
            <a:ext cx="9517852" cy="2296271"/>
            <a:chOff x="1666875" y="4787712"/>
            <a:chExt cx="8810625" cy="1558952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328C275B-323F-4250-B256-04925642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500" y="4787712"/>
              <a:ext cx="8763000" cy="295275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AF92870D-B11A-4C87-932A-A921A762F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47837" y="5059721"/>
              <a:ext cx="8696325" cy="295275"/>
            </a:xfrm>
            <a:prstGeom prst="rect">
              <a:avLst/>
            </a:prstGeom>
          </p:spPr>
        </p:pic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18356E60-76BC-402B-9488-1DB8CAF68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66875" y="5294307"/>
              <a:ext cx="8791575" cy="2952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DCB33A4D-94EE-4649-82E4-F90EDA4DA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4025" y="5584126"/>
              <a:ext cx="8648700" cy="266700"/>
            </a:xfrm>
            <a:prstGeom prst="rect">
              <a:avLst/>
            </a:prstGeom>
          </p:spPr>
        </p:pic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10110BC0-ADE9-4E81-B7FF-D97A806C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4499" y="5798137"/>
              <a:ext cx="8734425" cy="295275"/>
            </a:xfrm>
            <a:prstGeom prst="rect">
              <a:avLst/>
            </a:prstGeom>
          </p:spPr>
        </p:pic>
        <p:pic>
          <p:nvPicPr>
            <p:cNvPr id="49" name="그림 48">
              <a:extLst>
                <a:ext uri="{FF2B5EF4-FFF2-40B4-BE49-F238E27FC236}">
                  <a16:creationId xmlns:a16="http://schemas.microsoft.com/office/drawing/2014/main" id="{C328A2C9-0460-499F-BE0E-0BF02F98D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5451" y="6041864"/>
              <a:ext cx="8753475" cy="304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9217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376311" y="1033442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Type and Dirty Data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264253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E170F75B-F76B-422A-ACD4-6C62794FD73A}"/>
              </a:ext>
            </a:extLst>
          </p:cNvPr>
          <p:cNvSpPr txBox="1">
            <a:spLocks/>
          </p:cNvSpPr>
          <p:nvPr/>
        </p:nvSpPr>
        <p:spPr>
          <a:xfrm>
            <a:off x="1195461" y="2012172"/>
            <a:ext cx="8798065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This data set is composed of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categorical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data,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numerical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data, etc.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6562B668-AF71-4AFB-87C1-CECFF8E9BABC}"/>
              </a:ext>
            </a:extLst>
          </p:cNvPr>
          <p:cNvSpPr txBox="1">
            <a:spLocks/>
          </p:cNvSpPr>
          <p:nvPr/>
        </p:nvSpPr>
        <p:spPr>
          <a:xfrm>
            <a:off x="1195462" y="2574479"/>
            <a:ext cx="7824492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But it is clean data set.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18B4EEB0-D316-49C8-A631-90727821049E}"/>
              </a:ext>
            </a:extLst>
          </p:cNvPr>
          <p:cNvSpPr txBox="1">
            <a:spLocks/>
          </p:cNvSpPr>
          <p:nvPr/>
        </p:nvSpPr>
        <p:spPr>
          <a:xfrm>
            <a:off x="1195462" y="3136786"/>
            <a:ext cx="10281244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So,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need to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make dirty data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like missing / Wrong / Unusable data, Outliers.</a:t>
            </a:r>
          </a:p>
        </p:txBody>
      </p: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EC7FC4AC-21D1-4BF1-A711-7E773F56FE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6" t="43755" b="33199"/>
          <a:stretch/>
        </p:blipFill>
        <p:spPr>
          <a:xfrm>
            <a:off x="749440" y="4753919"/>
            <a:ext cx="4948689" cy="1328496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66AA9212-E410-414A-850B-3170DDAF6396}"/>
              </a:ext>
            </a:extLst>
          </p:cNvPr>
          <p:cNvSpPr txBox="1">
            <a:spLocks/>
          </p:cNvSpPr>
          <p:nvPr/>
        </p:nvSpPr>
        <p:spPr>
          <a:xfrm>
            <a:off x="1690762" y="4036592"/>
            <a:ext cx="2700263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Categorical Data ]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5DC60788-A396-445E-9610-A749CD236480}"/>
              </a:ext>
            </a:extLst>
          </p:cNvPr>
          <p:cNvSpPr txBox="1">
            <a:spLocks/>
          </p:cNvSpPr>
          <p:nvPr/>
        </p:nvSpPr>
        <p:spPr>
          <a:xfrm>
            <a:off x="7405762" y="4036592"/>
            <a:ext cx="2700263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Numerical Data ]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EDB7060-E040-4D4F-8502-C22A82860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7688" y="4607339"/>
            <a:ext cx="1983037" cy="1778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3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195461" y="1024602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Statistical Description of Data set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264253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950387"/>
            <a:ext cx="3176513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Data Distribution ]</a:t>
            </a: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64DD8800-131A-45DB-A2CF-772E86ED460D}"/>
              </a:ext>
            </a:extLst>
          </p:cNvPr>
          <p:cNvSpPr txBox="1">
            <a:spLocks/>
          </p:cNvSpPr>
          <p:nvPr/>
        </p:nvSpPr>
        <p:spPr>
          <a:xfrm>
            <a:off x="1108000" y="2801556"/>
            <a:ext cx="3176513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GDP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B78B8D7-317E-47C1-8D2D-F3298732B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509" y="3264795"/>
            <a:ext cx="1860646" cy="26607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D15E4A1-7E82-446F-BC5B-BFB9930B1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8646" y="3319939"/>
            <a:ext cx="1905098" cy="2502029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0978F05E-A0E7-4BDB-A680-B07AAE06B9D2}"/>
              </a:ext>
            </a:extLst>
          </p:cNvPr>
          <p:cNvSpPr txBox="1">
            <a:spLocks/>
          </p:cNvSpPr>
          <p:nvPr/>
        </p:nvSpPr>
        <p:spPr>
          <a:xfrm>
            <a:off x="2919487" y="2801556"/>
            <a:ext cx="3176513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Birth Rate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05681BA-D205-41CF-9183-00EB8AB2A3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836" y="3223414"/>
            <a:ext cx="1860646" cy="2609984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58301E42-DC35-46EB-83E3-071828171F4E}"/>
              </a:ext>
            </a:extLst>
          </p:cNvPr>
          <p:cNvSpPr txBox="1">
            <a:spLocks/>
          </p:cNvSpPr>
          <p:nvPr/>
        </p:nvSpPr>
        <p:spPr>
          <a:xfrm>
            <a:off x="5197235" y="2521134"/>
            <a:ext cx="2121023" cy="851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Education Expenditure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3734843-CE0D-4D65-B078-C20D54A4C8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2476" y="3223414"/>
            <a:ext cx="1822544" cy="2533780"/>
          </a:xfrm>
          <a:prstGeom prst="rect">
            <a:avLst/>
          </a:prstGeom>
        </p:spPr>
      </p:pic>
      <p:sp>
        <p:nvSpPr>
          <p:cNvPr id="20" name="제목 1">
            <a:extLst>
              <a:ext uri="{FF2B5EF4-FFF2-40B4-BE49-F238E27FC236}">
                <a16:creationId xmlns:a16="http://schemas.microsoft.com/office/drawing/2014/main" id="{2D50F910-3928-4A49-BC42-B2080A74F8AC}"/>
              </a:ext>
            </a:extLst>
          </p:cNvPr>
          <p:cNvSpPr txBox="1">
            <a:spLocks/>
          </p:cNvSpPr>
          <p:nvPr/>
        </p:nvSpPr>
        <p:spPr>
          <a:xfrm>
            <a:off x="7474983" y="2521134"/>
            <a:ext cx="2121023" cy="851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Life</a:t>
            </a:r>
            <a:b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Expectancy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467C0FE-9356-4A5A-81A9-9083A62AA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52731" y="3086929"/>
            <a:ext cx="1835244" cy="2597283"/>
          </a:xfrm>
          <a:prstGeom prst="rect">
            <a:avLst/>
          </a:prstGeom>
        </p:spPr>
      </p:pic>
      <p:sp>
        <p:nvSpPr>
          <p:cNvPr id="22" name="제목 1">
            <a:extLst>
              <a:ext uri="{FF2B5EF4-FFF2-40B4-BE49-F238E27FC236}">
                <a16:creationId xmlns:a16="http://schemas.microsoft.com/office/drawing/2014/main" id="{C62DB7D7-A507-4AB4-8F94-D16EDDF8ACE5}"/>
              </a:ext>
            </a:extLst>
          </p:cNvPr>
          <p:cNvSpPr txBox="1">
            <a:spLocks/>
          </p:cNvSpPr>
          <p:nvPr/>
        </p:nvSpPr>
        <p:spPr>
          <a:xfrm>
            <a:off x="9466952" y="2521134"/>
            <a:ext cx="2534548" cy="85116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Unemployment</a:t>
            </a:r>
          </a:p>
        </p:txBody>
      </p:sp>
    </p:spTree>
    <p:extLst>
      <p:ext uri="{BB962C8B-B14F-4D97-AF65-F5344CB8AC3E}">
        <p14:creationId xmlns:p14="http://schemas.microsoft.com/office/powerpoint/2010/main" val="296172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195461" y="1024602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Statistical Description of Data set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264253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21" name="그림 20" descr="스크린샷이(가) 표시된 사진&#10;&#10;자동 생성된 설명">
            <a:extLst>
              <a:ext uri="{FF2B5EF4-FFF2-40B4-BE49-F238E27FC236}">
                <a16:creationId xmlns:a16="http://schemas.microsoft.com/office/drawing/2014/main" id="{DF28A043-343C-48FE-B950-B4F4B3546E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83"/>
          <a:stretch/>
        </p:blipFill>
        <p:spPr>
          <a:xfrm>
            <a:off x="749440" y="2519513"/>
            <a:ext cx="5655696" cy="3985472"/>
          </a:xfrm>
          <a:prstGeom prst="rect">
            <a:avLst/>
          </a:prstGeom>
        </p:spPr>
      </p:pic>
      <p:pic>
        <p:nvPicPr>
          <p:cNvPr id="22" name="그림 21" descr="스크린샷이(가) 표시된 사진&#10;&#10;자동 생성된 설명">
            <a:extLst>
              <a:ext uri="{FF2B5EF4-FFF2-40B4-BE49-F238E27FC236}">
                <a16:creationId xmlns:a16="http://schemas.microsoft.com/office/drawing/2014/main" id="{23E27492-1611-467D-8161-9498A952B4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2091" y="2624178"/>
            <a:ext cx="5526226" cy="3960698"/>
          </a:xfrm>
          <a:prstGeom prst="rect">
            <a:avLst/>
          </a:prstGeom>
        </p:spPr>
      </p:pic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950387"/>
            <a:ext cx="45957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Mean &amp; Standard Deviation]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6B642DD-AB84-4C3F-B3D0-E79024E03AA8}"/>
              </a:ext>
            </a:extLst>
          </p:cNvPr>
          <p:cNvSpPr txBox="1">
            <a:spLocks/>
          </p:cNvSpPr>
          <p:nvPr/>
        </p:nvSpPr>
        <p:spPr>
          <a:xfrm>
            <a:off x="1367448" y="3042113"/>
            <a:ext cx="9000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29.3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29868BC0-5426-41CA-8A82-51C5B7F97250}"/>
              </a:ext>
            </a:extLst>
          </p:cNvPr>
          <p:cNvSpPr txBox="1">
            <a:spLocks/>
          </p:cNvSpPr>
          <p:nvPr/>
        </p:nvSpPr>
        <p:spPr>
          <a:xfrm>
            <a:off x="3577288" y="4899488"/>
            <a:ext cx="9000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Nan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CFF19BF3-884A-463A-987D-4B2D53BDB3E4}"/>
              </a:ext>
            </a:extLst>
          </p:cNvPr>
          <p:cNvSpPr txBox="1">
            <a:spLocks/>
          </p:cNvSpPr>
          <p:nvPr/>
        </p:nvSpPr>
        <p:spPr>
          <a:xfrm>
            <a:off x="4302956" y="4899487"/>
            <a:ext cx="9000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0.6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78A7896B-B633-4C32-BF64-C29BF32612E4}"/>
              </a:ext>
            </a:extLst>
          </p:cNvPr>
          <p:cNvSpPr txBox="1">
            <a:spLocks/>
          </p:cNvSpPr>
          <p:nvPr/>
        </p:nvSpPr>
        <p:spPr>
          <a:xfrm>
            <a:off x="7050519" y="4319153"/>
            <a:ext cx="9000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12.9</a:t>
            </a:r>
          </a:p>
        </p:txBody>
      </p:sp>
      <p:sp>
        <p:nvSpPr>
          <p:cNvPr id="26" name="제목 1">
            <a:extLst>
              <a:ext uri="{FF2B5EF4-FFF2-40B4-BE49-F238E27FC236}">
                <a16:creationId xmlns:a16="http://schemas.microsoft.com/office/drawing/2014/main" id="{04CAE9FB-F1A0-45A9-B84F-652FAF9F7DF4}"/>
              </a:ext>
            </a:extLst>
          </p:cNvPr>
          <p:cNvSpPr txBox="1">
            <a:spLocks/>
          </p:cNvSpPr>
          <p:nvPr/>
        </p:nvSpPr>
        <p:spPr>
          <a:xfrm>
            <a:off x="9958652" y="4791101"/>
            <a:ext cx="9000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b="1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8228930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277825" y="1024602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Original data (Indicator.csv)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264253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8644012" y="3143626"/>
            <a:ext cx="4595738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endParaRPr lang="en-US" altLang="ko-KR" sz="2800" spc="-30" dirty="0"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5F445F73-E9C1-4987-8330-C1EE9F7E0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7448" y="1948092"/>
            <a:ext cx="4404702" cy="4725878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909CD14-3C56-4010-AD22-8208DF833CEB}"/>
              </a:ext>
            </a:extLst>
          </p:cNvPr>
          <p:cNvSpPr/>
          <p:nvPr/>
        </p:nvSpPr>
        <p:spPr>
          <a:xfrm>
            <a:off x="7239342" y="2578677"/>
            <a:ext cx="6096000" cy="113569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Size : 547MB</a:t>
            </a:r>
          </a:p>
          <a:p>
            <a:pPr>
              <a:lnSpc>
                <a:spcPct val="150000"/>
              </a:lnSpc>
            </a:pPr>
            <a:r>
              <a:rPr lang="en-US" altLang="ko-KR" sz="24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Table size : 5656458 rows * 6 columns</a:t>
            </a:r>
          </a:p>
        </p:txBody>
      </p:sp>
    </p:spTree>
    <p:extLst>
      <p:ext uri="{BB962C8B-B14F-4D97-AF65-F5344CB8AC3E}">
        <p14:creationId xmlns:p14="http://schemas.microsoft.com/office/powerpoint/2010/main" val="23493171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68562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Process for the Project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4" name="그림 23" descr="컵, 컴퓨터, 테이블, 키보드이(가) 표시된 사진&#10;&#10;자동 생성된 설명">
            <a:extLst>
              <a:ext uri="{FF2B5EF4-FFF2-40B4-BE49-F238E27FC236}">
                <a16:creationId xmlns:a16="http://schemas.microsoft.com/office/drawing/2014/main" id="{BE572E75-DA81-4EEE-9E09-0F4E57A95C0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800032" y="2930828"/>
            <a:ext cx="806023" cy="996344"/>
          </a:xfrm>
          <a:prstGeom prst="rect">
            <a:avLst/>
          </a:prstGeom>
        </p:spPr>
      </p:pic>
      <p:pic>
        <p:nvPicPr>
          <p:cNvPr id="25" name="그림 24" descr="그리기이(가) 표시된 사진&#10;&#10;자동 생성된 설명">
            <a:extLst>
              <a:ext uri="{FF2B5EF4-FFF2-40B4-BE49-F238E27FC236}">
                <a16:creationId xmlns:a16="http://schemas.microsoft.com/office/drawing/2014/main" id="{DB182831-5934-47BA-AB06-5B220A3424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697344" y="2551950"/>
            <a:ext cx="1069564" cy="1573610"/>
          </a:xfrm>
          <a:prstGeom prst="rect">
            <a:avLst/>
          </a:prstGeom>
        </p:spPr>
      </p:pic>
      <p:pic>
        <p:nvPicPr>
          <p:cNvPr id="27" name="그림 26" descr="시계이(가) 표시된 사진&#10;&#10;자동 생성된 설명">
            <a:extLst>
              <a:ext uri="{FF2B5EF4-FFF2-40B4-BE49-F238E27FC236}">
                <a16:creationId xmlns:a16="http://schemas.microsoft.com/office/drawing/2014/main" id="{B1435AA6-1122-4226-9E72-03AE3672F43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279" y="2358448"/>
            <a:ext cx="1552574" cy="15525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4788D82-FFD2-4E19-B8DB-B196184C63B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7260" y="2589280"/>
            <a:ext cx="1552575" cy="1552575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9C5ADEAC-F175-49BC-9BC1-E44770E70F9C}"/>
              </a:ext>
            </a:extLst>
          </p:cNvPr>
          <p:cNvSpPr/>
          <p:nvPr/>
        </p:nvSpPr>
        <p:spPr>
          <a:xfrm>
            <a:off x="1428042" y="4047947"/>
            <a:ext cx="17333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38AE3DD-C824-4113-B88B-2869355A9F70}"/>
              </a:ext>
            </a:extLst>
          </p:cNvPr>
          <p:cNvSpPr/>
          <p:nvPr/>
        </p:nvSpPr>
        <p:spPr>
          <a:xfrm>
            <a:off x="4132318" y="4118744"/>
            <a:ext cx="99578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Feature</a:t>
            </a:r>
          </a:p>
          <a:p>
            <a:pPr algn="ctr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selection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A55158A0-E4C6-4F2B-9C0F-C5D0BD75DD4C}"/>
              </a:ext>
            </a:extLst>
          </p:cNvPr>
          <p:cNvSpPr/>
          <p:nvPr/>
        </p:nvSpPr>
        <p:spPr>
          <a:xfrm>
            <a:off x="6325370" y="4205287"/>
            <a:ext cx="18643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Choose clustering algorithm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47026FB-7E8B-4F67-8333-2A8B3452899A}"/>
              </a:ext>
            </a:extLst>
          </p:cNvPr>
          <p:cNvSpPr/>
          <p:nvPr/>
        </p:nvSpPr>
        <p:spPr>
          <a:xfrm>
            <a:off x="9565553" y="424796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Evaluation</a:t>
            </a:r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E38A542-2EED-4C87-BD74-8916AD400FBD}"/>
              </a:ext>
            </a:extLst>
          </p:cNvPr>
          <p:cNvSpPr/>
          <p:nvPr/>
        </p:nvSpPr>
        <p:spPr>
          <a:xfrm>
            <a:off x="3569635" y="5119180"/>
            <a:ext cx="49359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If evaluated result is bad, then iterate.</a:t>
            </a:r>
            <a:endParaRPr lang="ko-KR" altLang="en-US" sz="2400" b="1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F96F242F-C9F9-4677-AAED-FC74B8B1141B}"/>
              </a:ext>
            </a:extLst>
          </p:cNvPr>
          <p:cNvCxnSpPr>
            <a:cxnSpLocks/>
            <a:stCxn id="35" idx="2"/>
          </p:cNvCxnSpPr>
          <p:nvPr/>
        </p:nvCxnSpPr>
        <p:spPr>
          <a:xfrm rot="5400000">
            <a:off x="9311369" y="4527403"/>
            <a:ext cx="732712" cy="912506"/>
          </a:xfrm>
          <a:prstGeom prst="bentConnector2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18D7D9F1-D1C3-4586-A99E-25A5A099635D}"/>
              </a:ext>
            </a:extLst>
          </p:cNvPr>
          <p:cNvCxnSpPr>
            <a:cxnSpLocks/>
            <a:stCxn id="36" idx="1"/>
            <a:endCxn id="27" idx="1"/>
          </p:cNvCxnSpPr>
          <p:nvPr/>
        </p:nvCxnSpPr>
        <p:spPr>
          <a:xfrm rot="10800000" flipH="1">
            <a:off x="3569635" y="3134735"/>
            <a:ext cx="257644" cy="2215278"/>
          </a:xfrm>
          <a:prstGeom prst="bentConnector3">
            <a:avLst>
              <a:gd name="adj1" fmla="val -88727"/>
            </a:avLst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25A9B36-8A7B-4FCF-9052-AA4798C5664B}"/>
              </a:ext>
            </a:extLst>
          </p:cNvPr>
          <p:cNvCxnSpPr>
            <a:cxnSpLocks/>
            <a:endCxn id="27" idx="1"/>
          </p:cNvCxnSpPr>
          <p:nvPr/>
        </p:nvCxnSpPr>
        <p:spPr>
          <a:xfrm>
            <a:off x="2788472" y="3134735"/>
            <a:ext cx="1038807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CDCE61D-4387-4266-9C19-38A4B216A9A7}"/>
              </a:ext>
            </a:extLst>
          </p:cNvPr>
          <p:cNvCxnSpPr>
            <a:cxnSpLocks/>
          </p:cNvCxnSpPr>
          <p:nvPr/>
        </p:nvCxnSpPr>
        <p:spPr>
          <a:xfrm>
            <a:off x="5406450" y="3429922"/>
            <a:ext cx="1237699" cy="15885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34B9619-6129-4B6B-A32C-75DD25B16515}"/>
              </a:ext>
            </a:extLst>
          </p:cNvPr>
          <p:cNvCxnSpPr>
            <a:cxnSpLocks/>
          </p:cNvCxnSpPr>
          <p:nvPr/>
        </p:nvCxnSpPr>
        <p:spPr>
          <a:xfrm>
            <a:off x="7887321" y="3457218"/>
            <a:ext cx="1048814" cy="1346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3" name="오른쪽 중괄호 42">
            <a:extLst>
              <a:ext uri="{FF2B5EF4-FFF2-40B4-BE49-F238E27FC236}">
                <a16:creationId xmlns:a16="http://schemas.microsoft.com/office/drawing/2014/main" id="{8CE19F84-4637-43BA-98B0-7271BF04E7E7}"/>
              </a:ext>
            </a:extLst>
          </p:cNvPr>
          <p:cNvSpPr/>
          <p:nvPr/>
        </p:nvSpPr>
        <p:spPr>
          <a:xfrm rot="16200000">
            <a:off x="4274646" y="3237607"/>
            <a:ext cx="711130" cy="1224230"/>
          </a:xfrm>
          <a:prstGeom prst="rightBrace">
            <a:avLst>
              <a:gd name="adj1" fmla="val 16638"/>
              <a:gd name="adj2" fmla="val 64366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B6B4F30B-31A3-4A74-AA50-F853827EE9FE}"/>
              </a:ext>
            </a:extLst>
          </p:cNvPr>
          <p:cNvSpPr txBox="1">
            <a:spLocks/>
          </p:cNvSpPr>
          <p:nvPr/>
        </p:nvSpPr>
        <p:spPr>
          <a:xfrm>
            <a:off x="9221470" y="1959388"/>
            <a:ext cx="3176513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Visualization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705C25B-64FB-4E32-B39E-2558E7C03811}"/>
              </a:ext>
            </a:extLst>
          </p:cNvPr>
          <p:cNvSpPr/>
          <p:nvPr/>
        </p:nvSpPr>
        <p:spPr>
          <a:xfrm>
            <a:off x="4541041" y="5594151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</a:t>
            </a:r>
            <a:r>
              <a:rPr lang="en-US" altLang="ko-KR" sz="24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400" b="1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Tuning Hyper Parameter</a:t>
            </a:r>
            <a:endParaRPr lang="ko-KR" altLang="en-US" sz="2400" b="1" dirty="0">
              <a:solidFill>
                <a:srgbClr val="C00000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3149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10301852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[Restructuring] - Table Horizontal Decomposition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FFA4AF20-A9CB-4D83-8FB6-53CA16E6D59A}"/>
              </a:ext>
            </a:extLst>
          </p:cNvPr>
          <p:cNvSpPr/>
          <p:nvPr/>
        </p:nvSpPr>
        <p:spPr>
          <a:xfrm>
            <a:off x="1367448" y="1815930"/>
            <a:ext cx="8153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thought the old data is too old to be applied at this point.</a:t>
            </a:r>
          </a:p>
          <a:p>
            <a:r>
              <a:rPr lang="en-US" altLang="ko-KR" sz="24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Table size : 2485446 rows * 6 columns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E892FFF-E2AC-4A1C-8F91-32C6B3C988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08" t="42902" r="20310" b="15271"/>
          <a:stretch/>
        </p:blipFill>
        <p:spPr>
          <a:xfrm>
            <a:off x="1108000" y="4011936"/>
            <a:ext cx="5199667" cy="1439333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1287EB-C08B-43F7-975C-6BAE33806B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 t="27520" r="29947" b="17980"/>
          <a:stretch/>
        </p:blipFill>
        <p:spPr>
          <a:xfrm>
            <a:off x="7525804" y="3429000"/>
            <a:ext cx="3725334" cy="2286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693BFB-A036-4123-BE70-88B1262251C7}"/>
              </a:ext>
            </a:extLst>
          </p:cNvPr>
          <p:cNvSpPr/>
          <p:nvPr/>
        </p:nvSpPr>
        <p:spPr>
          <a:xfrm>
            <a:off x="8834501" y="2863043"/>
            <a:ext cx="1372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Result ]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48F23EB-356C-4541-9475-4887C11C8546}"/>
              </a:ext>
            </a:extLst>
          </p:cNvPr>
          <p:cNvSpPr/>
          <p:nvPr/>
        </p:nvSpPr>
        <p:spPr>
          <a:xfrm>
            <a:off x="2936839" y="3346364"/>
            <a:ext cx="137269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Code ]</a:t>
            </a:r>
          </a:p>
        </p:txBody>
      </p:sp>
    </p:spTree>
    <p:extLst>
      <p:ext uri="{BB962C8B-B14F-4D97-AF65-F5344CB8AC3E}">
        <p14:creationId xmlns:p14="http://schemas.microsoft.com/office/powerpoint/2010/main" val="37226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8346" y="2285885"/>
            <a:ext cx="50113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Classification</a:t>
            </a:r>
            <a:endParaRPr lang="ko-KR" altLang="en-US" sz="7200" b="1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428" y="3549402"/>
            <a:ext cx="53719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For Wedding Information Company </a:t>
            </a:r>
            <a:endParaRPr lang="ko-KR" altLang="en-US" sz="3200" spc="-150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258346" y="3392488"/>
            <a:ext cx="697470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듀오 이미지 검색결과&quot;">
            <a:extLst>
              <a:ext uri="{FF2B5EF4-FFF2-40B4-BE49-F238E27FC236}">
                <a16:creationId xmlns:a16="http://schemas.microsoft.com/office/drawing/2014/main" id="{3B9C5FA0-5DB5-4ADC-96D4-834295FC3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3387" y="0"/>
            <a:ext cx="54086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301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10455292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[Cleaning dirty data] - handle </a:t>
            </a:r>
            <a:r>
              <a:rPr lang="en-US" altLang="ko-KR" sz="4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NaN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data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3EF09-148B-4A9D-BCA9-34AFC1D95384}"/>
              </a:ext>
            </a:extLst>
          </p:cNvPr>
          <p:cNvGrpSpPr/>
          <p:nvPr/>
        </p:nvGrpSpPr>
        <p:grpSpPr>
          <a:xfrm>
            <a:off x="882996" y="1797326"/>
            <a:ext cx="8830684" cy="662721"/>
            <a:chOff x="490138" y="3291846"/>
            <a:chExt cx="2851582" cy="662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B7BBEF-057F-4079-AD41-E7DC69CFA7D0}"/>
                </a:ext>
              </a:extLst>
            </p:cNvPr>
            <p:cNvGrpSpPr/>
            <p:nvPr/>
          </p:nvGrpSpPr>
          <p:grpSpPr>
            <a:xfrm>
              <a:off x="490138" y="3383211"/>
              <a:ext cx="195894" cy="450100"/>
              <a:chOff x="3314700" y="4177869"/>
              <a:chExt cx="195894" cy="4501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21BB81-8A3C-4EAA-8326-3BE84E088262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115884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A4FD677-3739-4168-9AC2-3DD242A91F7B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154829" cy="3924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FCD73A7C-D480-4AC3-836F-797855E89421}"/>
                </a:ext>
              </a:extLst>
            </p:cNvPr>
            <p:cNvSpPr txBox="1">
              <a:spLocks/>
            </p:cNvSpPr>
            <p:nvPr/>
          </p:nvSpPr>
          <p:spPr>
            <a:xfrm>
              <a:off x="686032" y="3291846"/>
              <a:ext cx="2655688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NaN</a:t>
              </a:r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 : </a:t>
              </a:r>
              <a:r>
                <a:rPr lang="en-US" altLang="ko-KR" sz="21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We will fill it with mean value grouped by country (mean table) 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C64AE49-5641-423E-97EF-652FECA30764}"/>
              </a:ext>
            </a:extLst>
          </p:cNvPr>
          <p:cNvGrpSpPr/>
          <p:nvPr/>
        </p:nvGrpSpPr>
        <p:grpSpPr>
          <a:xfrm>
            <a:off x="695169" y="2705239"/>
            <a:ext cx="10801662" cy="3153465"/>
            <a:chOff x="749440" y="3060791"/>
            <a:chExt cx="11105862" cy="3242274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4F7F948A-DBCD-480F-AD97-DD1596363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9440" y="4007575"/>
              <a:ext cx="4586970" cy="2288139"/>
            </a:xfrm>
            <a:prstGeom prst="rect">
              <a:avLst/>
            </a:prstGeom>
          </p:spPr>
        </p:pic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02FFBE3A-D26F-4C50-9484-9C264C2B8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881390" y="4000222"/>
              <a:ext cx="6973912" cy="2302843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0C1B893-C5D9-4EC6-B68C-0A9AEFA4C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9440" y="3060791"/>
              <a:ext cx="11105862" cy="9431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5948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10455292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[Cleaning dirty data] - handle </a:t>
            </a:r>
            <a:r>
              <a:rPr lang="en-US" altLang="ko-KR" sz="4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NaN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data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3250F2C7-7793-4248-B779-E0DA2E958881}"/>
              </a:ext>
            </a:extLst>
          </p:cNvPr>
          <p:cNvGrpSpPr/>
          <p:nvPr/>
        </p:nvGrpSpPr>
        <p:grpSpPr>
          <a:xfrm>
            <a:off x="985814" y="1809265"/>
            <a:ext cx="10455292" cy="662721"/>
            <a:chOff x="490138" y="3291846"/>
            <a:chExt cx="2851582" cy="662721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47EFDE9C-40E3-48F5-A24B-5C3143E6AFFA}"/>
                </a:ext>
              </a:extLst>
            </p:cNvPr>
            <p:cNvGrpSpPr/>
            <p:nvPr/>
          </p:nvGrpSpPr>
          <p:grpSpPr>
            <a:xfrm>
              <a:off x="490138" y="3383211"/>
              <a:ext cx="195894" cy="450100"/>
              <a:chOff x="3314700" y="4177869"/>
              <a:chExt cx="195894" cy="450100"/>
            </a:xfrm>
          </p:grpSpPr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FEE2FECC-AA39-4205-96E5-E791A3E3A03E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115884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69C7F04A-F838-45F3-853B-49377C6BF62B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154829" cy="3924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56" name="제목 1">
              <a:extLst>
                <a:ext uri="{FF2B5EF4-FFF2-40B4-BE49-F238E27FC236}">
                  <a16:creationId xmlns:a16="http://schemas.microsoft.com/office/drawing/2014/main" id="{3D14F92B-23AA-48FA-B6BC-AD9E968A2220}"/>
                </a:ext>
              </a:extLst>
            </p:cNvPr>
            <p:cNvSpPr txBox="1">
              <a:spLocks/>
            </p:cNvSpPr>
            <p:nvPr/>
          </p:nvSpPr>
          <p:spPr>
            <a:xfrm>
              <a:off x="686032" y="3291846"/>
              <a:ext cx="2655688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NaN</a:t>
              </a:r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(in mean table) : </a:t>
              </a:r>
              <a:r>
                <a:rPr lang="en-US" altLang="ko-KR" sz="21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Some countries had no value for an indicator every year</a:t>
              </a:r>
              <a:endParaRPr lang="en-US" altLang="ko-KR" sz="21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59" name="그림 58">
            <a:extLst>
              <a:ext uri="{FF2B5EF4-FFF2-40B4-BE49-F238E27FC236}">
                <a16:creationId xmlns:a16="http://schemas.microsoft.com/office/drawing/2014/main" id="{2E8323D6-1A77-4118-8FB6-7DB2FC3062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18" r="22786"/>
          <a:stretch/>
        </p:blipFill>
        <p:spPr>
          <a:xfrm>
            <a:off x="2539999" y="3933370"/>
            <a:ext cx="6468533" cy="20360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500E335-A28E-4F40-8AFE-5C9063135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414" y="2621572"/>
            <a:ext cx="9831172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731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4230971" y="113367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Handle blank data(In mean table)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3EF09-148B-4A9D-BCA9-34AFC1D95384}"/>
              </a:ext>
            </a:extLst>
          </p:cNvPr>
          <p:cNvGrpSpPr/>
          <p:nvPr/>
        </p:nvGrpSpPr>
        <p:grpSpPr>
          <a:xfrm>
            <a:off x="6866297" y="1818209"/>
            <a:ext cx="4055354" cy="662721"/>
            <a:chOff x="490138" y="3291846"/>
            <a:chExt cx="1045403" cy="662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B7BBEF-057F-4079-AD41-E7DC69CFA7D0}"/>
                </a:ext>
              </a:extLst>
            </p:cNvPr>
            <p:cNvGrpSpPr/>
            <p:nvPr/>
          </p:nvGrpSpPr>
          <p:grpSpPr>
            <a:xfrm>
              <a:off x="490138" y="3383211"/>
              <a:ext cx="156381" cy="448608"/>
              <a:chOff x="3314700" y="4177869"/>
              <a:chExt cx="156381" cy="44860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21BB81-8A3C-4EAA-8326-3BE84E088262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76371" cy="370704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A4FD677-3739-4168-9AC2-3DD242A91F7B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102037" cy="3908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FCD73A7C-D480-4AC3-836F-797855E89421}"/>
                </a:ext>
              </a:extLst>
            </p:cNvPr>
            <p:cNvSpPr txBox="1">
              <a:spLocks/>
            </p:cNvSpPr>
            <p:nvPr/>
          </p:nvSpPr>
          <p:spPr>
            <a:xfrm>
              <a:off x="686032" y="3291846"/>
              <a:ext cx="849509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 err="1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NaN</a:t>
              </a:r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(In mean table)</a:t>
              </a:r>
              <a:endParaRPr lang="en-US" altLang="ko-KR" sz="21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D27ACE83-BBB8-4F9B-8BFF-6FE9D7D46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911" y="2769556"/>
            <a:ext cx="4844578" cy="35704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062969-744D-48BE-9888-924EF0D24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40" y="1581877"/>
            <a:ext cx="4826736" cy="113538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9BCE4D3A-CD46-4FF4-BC61-60535ADF685F}"/>
              </a:ext>
            </a:extLst>
          </p:cNvPr>
          <p:cNvSpPr/>
          <p:nvPr/>
        </p:nvSpPr>
        <p:spPr>
          <a:xfrm>
            <a:off x="5845974" y="2558834"/>
            <a:ext cx="6096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 average of all values of the indicator was added.</a:t>
            </a:r>
            <a:endParaRPr lang="ko-KR" altLang="en-US" sz="28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4B8F7CE-C4FD-4FEA-B917-FD8BA4D881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4489" y="3486304"/>
            <a:ext cx="5298791" cy="285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1813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4230971" y="113367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Handle blank data(In mean table)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3EF09-148B-4A9D-BCA9-34AFC1D95384}"/>
              </a:ext>
            </a:extLst>
          </p:cNvPr>
          <p:cNvGrpSpPr/>
          <p:nvPr/>
        </p:nvGrpSpPr>
        <p:grpSpPr>
          <a:xfrm>
            <a:off x="749440" y="1614722"/>
            <a:ext cx="11008213" cy="662721"/>
            <a:chOff x="490138" y="3360153"/>
            <a:chExt cx="2837735" cy="662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B7BBEF-057F-4079-AD41-E7DC69CFA7D0}"/>
                </a:ext>
              </a:extLst>
            </p:cNvPr>
            <p:cNvGrpSpPr/>
            <p:nvPr/>
          </p:nvGrpSpPr>
          <p:grpSpPr>
            <a:xfrm>
              <a:off x="490138" y="3383211"/>
              <a:ext cx="156381" cy="448608"/>
              <a:chOff x="3314700" y="4177869"/>
              <a:chExt cx="156381" cy="448608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21BB81-8A3C-4EAA-8326-3BE84E088262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76371" cy="370704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A4FD677-3739-4168-9AC2-3DD242A91F7B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102037" cy="390851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FCD73A7C-D480-4AC3-836F-797855E89421}"/>
                </a:ext>
              </a:extLst>
            </p:cNvPr>
            <p:cNvSpPr txBox="1">
              <a:spLocks/>
            </p:cNvSpPr>
            <p:nvPr/>
          </p:nvSpPr>
          <p:spPr>
            <a:xfrm>
              <a:off x="672185" y="3360153"/>
              <a:ext cx="2655688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[Categorized] - </a:t>
              </a: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Group and choose row only high birth rate</a:t>
              </a:r>
            </a:p>
            <a:p>
              <a:endParaRPr lang="en-US" altLang="ko-KR" sz="20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1110835D-6E92-4FD1-B270-3A59D91565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24" t="15904" b="49115"/>
          <a:stretch/>
        </p:blipFill>
        <p:spPr>
          <a:xfrm>
            <a:off x="3263033" y="4124966"/>
            <a:ext cx="5314355" cy="22366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A778290-3BB0-4D4B-831B-97186F93B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641" y="2277443"/>
            <a:ext cx="8516150" cy="162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7792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597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- algorithm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330561" y="881727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 means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2890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559283"/>
            <a:ext cx="10355040" cy="148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 find the best combination, examine the ‘Indicator set' and 'K means Score' that come out as you reduce ‘Indicator' by one.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37D26C-3579-46DC-9023-E76FA659A5C4}"/>
              </a:ext>
            </a:extLst>
          </p:cNvPr>
          <p:cNvGrpSpPr/>
          <p:nvPr/>
        </p:nvGrpSpPr>
        <p:grpSpPr>
          <a:xfrm>
            <a:off x="1297998" y="2673601"/>
            <a:ext cx="9401868" cy="3499247"/>
            <a:chOff x="1297998" y="2673601"/>
            <a:chExt cx="9401868" cy="3499247"/>
          </a:xfrm>
        </p:grpSpPr>
        <p:pic>
          <p:nvPicPr>
            <p:cNvPr id="25" name="그림 2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EA13F6A-EEB9-46B9-A935-C7F149BC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998" y="2673601"/>
              <a:ext cx="4665662" cy="3499247"/>
            </a:xfrm>
            <a:prstGeom prst="rect">
              <a:avLst/>
            </a:prstGeom>
          </p:spPr>
        </p:pic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2071124C-B415-4754-8F0B-EC9E161B4F6E}"/>
                </a:ext>
              </a:extLst>
            </p:cNvPr>
            <p:cNvSpPr txBox="1">
              <a:spLocks/>
            </p:cNvSpPr>
            <p:nvPr/>
          </p:nvSpPr>
          <p:spPr>
            <a:xfrm>
              <a:off x="5963660" y="3125966"/>
              <a:ext cx="4736206" cy="148019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Result 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Fixed telephone subscriptions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Surface area (sq. km)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etc..</a:t>
              </a: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F4CEBF84-BA7D-4840-AE90-9E838FB48E3D}"/>
              </a:ext>
            </a:extLst>
          </p:cNvPr>
          <p:cNvSpPr txBox="1">
            <a:spLocks/>
          </p:cNvSpPr>
          <p:nvPr/>
        </p:nvSpPr>
        <p:spPr>
          <a:xfrm>
            <a:off x="1058263" y="1692114"/>
            <a:ext cx="47946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0B6AF25-F0D1-4CA9-815B-C9C0CE9334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561" y="2870985"/>
            <a:ext cx="7659169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929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597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- algorithm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48109" y="892767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DBSCAN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2890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456413"/>
            <a:ext cx="10355040" cy="148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Reduce indicator one by one, and look at the accuracy of 'DBSCAN’. </a:t>
            </a:r>
          </a:p>
          <a:p>
            <a:pPr>
              <a:lnSpc>
                <a:spcPct val="100000"/>
              </a:lnSpc>
            </a:pP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Accuracy is measured "in silhouette scores."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0481B46-47C3-4996-890C-2518C931338A}"/>
              </a:ext>
            </a:extLst>
          </p:cNvPr>
          <p:cNvGrpSpPr/>
          <p:nvPr/>
        </p:nvGrpSpPr>
        <p:grpSpPr>
          <a:xfrm>
            <a:off x="1392873" y="2651501"/>
            <a:ext cx="10569818" cy="3796754"/>
            <a:chOff x="1392873" y="2651501"/>
            <a:chExt cx="10569818" cy="3796754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658618C-D87D-445B-8EA1-732F1B3BE2A0}"/>
                </a:ext>
              </a:extLst>
            </p:cNvPr>
            <p:cNvGrpSpPr/>
            <p:nvPr/>
          </p:nvGrpSpPr>
          <p:grpSpPr>
            <a:xfrm>
              <a:off x="1500262" y="2651501"/>
              <a:ext cx="9811927" cy="2936793"/>
              <a:chOff x="1305642" y="2258426"/>
              <a:chExt cx="7389804" cy="2211831"/>
            </a:xfrm>
          </p:grpSpPr>
          <p:pic>
            <p:nvPicPr>
              <p:cNvPr id="16" name="그림 15">
                <a:extLst>
                  <a:ext uri="{FF2B5EF4-FFF2-40B4-BE49-F238E27FC236}">
                    <a16:creationId xmlns:a16="http://schemas.microsoft.com/office/drawing/2014/main" id="{18A7AAAD-CE28-43DF-943B-3E2DA4E638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05642" y="2258426"/>
                <a:ext cx="2211831" cy="2211831"/>
              </a:xfrm>
              <a:prstGeom prst="rect">
                <a:avLst/>
              </a:prstGeom>
            </p:spPr>
          </p:pic>
          <p:pic>
            <p:nvPicPr>
              <p:cNvPr id="17" name="그림 16">
                <a:extLst>
                  <a:ext uri="{FF2B5EF4-FFF2-40B4-BE49-F238E27FC236}">
                    <a16:creationId xmlns:a16="http://schemas.microsoft.com/office/drawing/2014/main" id="{6E7FCFD6-E2E7-4C40-973B-1F7295DF1D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5990" y="2258426"/>
                <a:ext cx="2211831" cy="2211831"/>
              </a:xfrm>
              <a:prstGeom prst="rect">
                <a:avLst/>
              </a:prstGeom>
            </p:spPr>
          </p:pic>
          <p:pic>
            <p:nvPicPr>
              <p:cNvPr id="18" name="그림 17" descr="스크린샷이(가) 표시된 사진&#10;&#10;자동 생성된 설명">
                <a:extLst>
                  <a:ext uri="{FF2B5EF4-FFF2-40B4-BE49-F238E27FC236}">
                    <a16:creationId xmlns:a16="http://schemas.microsoft.com/office/drawing/2014/main" id="{BFBBF02C-EE8E-4EFE-9C12-47C246312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46338" y="2258426"/>
                <a:ext cx="2949108" cy="2211831"/>
              </a:xfrm>
              <a:prstGeom prst="rect">
                <a:avLst/>
              </a:prstGeom>
            </p:spPr>
          </p:pic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13A3B0-51FC-4791-BD01-75DEED0C50EA}"/>
                </a:ext>
              </a:extLst>
            </p:cNvPr>
            <p:cNvSpPr/>
            <p:nvPr/>
          </p:nvSpPr>
          <p:spPr>
            <a:xfrm>
              <a:off x="1392873" y="5617258"/>
              <a:ext cx="1056981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Seems like attempts #86 was greatest clustering.</a:t>
              </a:r>
            </a:p>
            <a:p>
              <a:r>
                <a:rPr lang="en-US" altLang="ko-KR" sz="24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#86 indicator = {['NY.GNP.MKTP.CD' 'NY.GNP.ATLS.CD’ ... 'SE.SEC.AGES' 'SE.PRM.AGES']}</a:t>
              </a:r>
            </a:p>
          </p:txBody>
        </p:sp>
      </p:grpSp>
      <p:sp>
        <p:nvSpPr>
          <p:cNvPr id="21" name="제목 1">
            <a:extLst>
              <a:ext uri="{FF2B5EF4-FFF2-40B4-BE49-F238E27FC236}">
                <a16:creationId xmlns:a16="http://schemas.microsoft.com/office/drawing/2014/main" id="{CFBDA081-3578-4317-BB38-BA5ABEE55FE1}"/>
              </a:ext>
            </a:extLst>
          </p:cNvPr>
          <p:cNvSpPr txBox="1">
            <a:spLocks/>
          </p:cNvSpPr>
          <p:nvPr/>
        </p:nvSpPr>
        <p:spPr>
          <a:xfrm>
            <a:off x="1058263" y="1589244"/>
            <a:ext cx="47946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B3B0F32-9079-4310-8E7F-9F827D5EC7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88881" y="2674181"/>
            <a:ext cx="4800439" cy="402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07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597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- algorithm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2890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BEEF70EC-359C-45C5-BF2D-A2DF1E7C6E44}"/>
              </a:ext>
            </a:extLst>
          </p:cNvPr>
          <p:cNvGrpSpPr/>
          <p:nvPr/>
        </p:nvGrpSpPr>
        <p:grpSpPr>
          <a:xfrm>
            <a:off x="1237372" y="2648878"/>
            <a:ext cx="10535528" cy="3713286"/>
            <a:chOff x="1237372" y="2648878"/>
            <a:chExt cx="10535528" cy="371328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13A3B0-51FC-4791-BD01-75DEED0C50EA}"/>
                </a:ext>
              </a:extLst>
            </p:cNvPr>
            <p:cNvSpPr/>
            <p:nvPr/>
          </p:nvSpPr>
          <p:spPr>
            <a:xfrm>
              <a:off x="1237372" y="5531167"/>
              <a:ext cx="1053552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Seems like attempts #177 was greatest clustering.</a:t>
              </a:r>
            </a:p>
            <a:p>
              <a:r>
                <a:rPr lang="en-US" altLang="ko-KR" sz="24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#177 indicator = {[['NY.GNP.MKTP.CD' 'NY.GNP.ATLS.CD’ ...'SE.PRM.DURS' 'SE.SEC.DURS']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4B90DC-52F1-4F90-A888-E50CED30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00262" y="2648878"/>
              <a:ext cx="9877651" cy="2958406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78690C81-CE51-4C6C-85A6-8E5B150B52A4}"/>
              </a:ext>
            </a:extLst>
          </p:cNvPr>
          <p:cNvSpPr txBox="1">
            <a:spLocks/>
          </p:cNvSpPr>
          <p:nvPr/>
        </p:nvSpPr>
        <p:spPr>
          <a:xfrm>
            <a:off x="1500262" y="1456413"/>
            <a:ext cx="10355040" cy="148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Reduce indicator one by one, and look at the accuracy of 'DBSCAN’. </a:t>
            </a:r>
          </a:p>
          <a:p>
            <a:pPr>
              <a:lnSpc>
                <a:spcPct val="100000"/>
              </a:lnSpc>
            </a:pP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Accuracy is measured "in silhouette scores."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004E44ED-E990-4F15-B37F-D56BFC133203}"/>
              </a:ext>
            </a:extLst>
          </p:cNvPr>
          <p:cNvSpPr txBox="1">
            <a:spLocks/>
          </p:cNvSpPr>
          <p:nvPr/>
        </p:nvSpPr>
        <p:spPr>
          <a:xfrm>
            <a:off x="1058263" y="1589244"/>
            <a:ext cx="47946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812AF188-23EF-4647-BD6F-0D60B48137C5}"/>
              </a:ext>
            </a:extLst>
          </p:cNvPr>
          <p:cNvSpPr txBox="1">
            <a:spLocks/>
          </p:cNvSpPr>
          <p:nvPr/>
        </p:nvSpPr>
        <p:spPr>
          <a:xfrm>
            <a:off x="1448109" y="892767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58298-812C-447F-A295-53B712BB4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484" y="2648878"/>
            <a:ext cx="4993868" cy="416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70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597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- algorithm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2890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38B65743-EC94-4859-8E62-0051D77BD4CD}"/>
              </a:ext>
            </a:extLst>
          </p:cNvPr>
          <p:cNvGrpSpPr/>
          <p:nvPr/>
        </p:nvGrpSpPr>
        <p:grpSpPr>
          <a:xfrm>
            <a:off x="968624" y="2714569"/>
            <a:ext cx="10886678" cy="3562369"/>
            <a:chOff x="968624" y="2714569"/>
            <a:chExt cx="10886678" cy="3562369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13A3B0-51FC-4791-BD01-75DEED0C50EA}"/>
                </a:ext>
              </a:extLst>
            </p:cNvPr>
            <p:cNvSpPr/>
            <p:nvPr/>
          </p:nvSpPr>
          <p:spPr>
            <a:xfrm>
              <a:off x="968624" y="5445941"/>
              <a:ext cx="1088667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24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But, DBSCAN algorithm is not accurate with same input, different hyper-parameter.</a:t>
              </a:r>
            </a:p>
            <a:p>
              <a:r>
                <a:rPr lang="en-US" altLang="ko-KR" sz="24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So, we noticed that DBSCAN is not appropriate for this.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804B90DC-52F1-4F90-A888-E50CED30A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500262" y="2714569"/>
              <a:ext cx="9877651" cy="2689863"/>
            </a:xfrm>
            <a:prstGeom prst="rect">
              <a:avLst/>
            </a:prstGeom>
          </p:spPr>
        </p:pic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65A3059B-B2B6-436F-BC40-CE9409008C78}"/>
              </a:ext>
            </a:extLst>
          </p:cNvPr>
          <p:cNvSpPr txBox="1">
            <a:spLocks/>
          </p:cNvSpPr>
          <p:nvPr/>
        </p:nvSpPr>
        <p:spPr>
          <a:xfrm>
            <a:off x="1500262" y="1456413"/>
            <a:ext cx="10355040" cy="148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Reduce indicator one by one, and look at the accuracy of 'DBSCAN’. </a:t>
            </a:r>
          </a:p>
          <a:p>
            <a:pPr>
              <a:lnSpc>
                <a:spcPct val="100000"/>
              </a:lnSpc>
            </a:pPr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Accuracy is measured "in silhouette scores."</a:t>
            </a: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C6213AC-CA49-46E6-94EE-526DA8E36496}"/>
              </a:ext>
            </a:extLst>
          </p:cNvPr>
          <p:cNvSpPr txBox="1">
            <a:spLocks/>
          </p:cNvSpPr>
          <p:nvPr/>
        </p:nvSpPr>
        <p:spPr>
          <a:xfrm>
            <a:off x="1058263" y="1589244"/>
            <a:ext cx="47946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6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3EFC9694-5814-4D3E-8568-3CE51A0CEE75}"/>
              </a:ext>
            </a:extLst>
          </p:cNvPr>
          <p:cNvSpPr txBox="1">
            <a:spLocks/>
          </p:cNvSpPr>
          <p:nvPr/>
        </p:nvSpPr>
        <p:spPr>
          <a:xfrm>
            <a:off x="1448109" y="892767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DBSCAN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B7ACDC-9CA7-48A4-9A5F-46EAA4F6A1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8914" y="2711302"/>
            <a:ext cx="6348414" cy="3923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1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59746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- algorithm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349665" y="907013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Gaussian Mixture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2890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559283"/>
            <a:ext cx="10355040" cy="14801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spc="-3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 find the best combination, examine the ‘Indicator set' and ‘GM Score' that come out as you reduce ‘Indicator' by one.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F450588-88CB-4882-9771-B94CD0303F1B}"/>
              </a:ext>
            </a:extLst>
          </p:cNvPr>
          <p:cNvGrpSpPr/>
          <p:nvPr/>
        </p:nvGrpSpPr>
        <p:grpSpPr>
          <a:xfrm>
            <a:off x="1299014" y="2673601"/>
            <a:ext cx="10556288" cy="3499247"/>
            <a:chOff x="1299014" y="2673601"/>
            <a:chExt cx="10556288" cy="3499247"/>
          </a:xfrm>
        </p:grpSpPr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AEA13F6A-EEB9-46B9-A935-C7F149BC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299014" y="2673601"/>
              <a:ext cx="4663630" cy="3499247"/>
            </a:xfrm>
            <a:prstGeom prst="rect">
              <a:avLst/>
            </a:prstGeom>
          </p:spPr>
        </p:pic>
        <p:sp>
          <p:nvSpPr>
            <p:cNvPr id="26" name="제목 1">
              <a:extLst>
                <a:ext uri="{FF2B5EF4-FFF2-40B4-BE49-F238E27FC236}">
                  <a16:creationId xmlns:a16="http://schemas.microsoft.com/office/drawing/2014/main" id="{2071124C-B415-4754-8F0B-EC9E161B4F6E}"/>
                </a:ext>
              </a:extLst>
            </p:cNvPr>
            <p:cNvSpPr txBox="1">
              <a:spLocks/>
            </p:cNvSpPr>
            <p:nvPr/>
          </p:nvSpPr>
          <p:spPr>
            <a:xfrm>
              <a:off x="5963660" y="3125966"/>
              <a:ext cx="5891642" cy="285030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Result :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Adjusted savings: education expenditure (% of GNI)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Adjusted savings: energy depletion (% of GNI)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ko-KR" sz="2800" spc="-3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etc..</a:t>
              </a: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ECBCA948-44C6-4142-88BB-288E7F5EF1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532" y="2803926"/>
            <a:ext cx="9126224" cy="335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53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651BECE-6DDB-4D8F-887F-527B5D670F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75"/>
          <a:stretch/>
        </p:blipFill>
        <p:spPr>
          <a:xfrm>
            <a:off x="7570468" y="1472257"/>
            <a:ext cx="3413743" cy="3840461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F8018BA-1E08-4E1B-921F-AC71A679313F}"/>
              </a:ext>
            </a:extLst>
          </p:cNvPr>
          <p:cNvCxnSpPr>
            <a:cxnSpLocks/>
          </p:cNvCxnSpPr>
          <p:nvPr/>
        </p:nvCxnSpPr>
        <p:spPr>
          <a:xfrm>
            <a:off x="6252210" y="0"/>
            <a:ext cx="0" cy="685800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58346" y="2285885"/>
            <a:ext cx="21788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 err="1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WiseP</a:t>
            </a:r>
            <a:endParaRPr lang="ko-KR" altLang="en-US" sz="7200" b="1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8" name="직선 연결선 17"/>
          <p:cNvCxnSpPr>
            <a:cxnSpLocks/>
          </p:cNvCxnSpPr>
          <p:nvPr/>
        </p:nvCxnSpPr>
        <p:spPr>
          <a:xfrm>
            <a:off x="258346" y="3392488"/>
            <a:ext cx="599386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4F93BA80-C230-435C-B160-F6386B4318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3450"/>
          <a:stretch/>
        </p:blipFill>
        <p:spPr>
          <a:xfrm>
            <a:off x="258346" y="1913810"/>
            <a:ext cx="5708097" cy="1400221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78B4BD67-43FA-4021-AD92-7190C9F11FAB}"/>
              </a:ext>
            </a:extLst>
          </p:cNvPr>
          <p:cNvSpPr/>
          <p:nvPr/>
        </p:nvSpPr>
        <p:spPr>
          <a:xfrm>
            <a:off x="6252210" y="0"/>
            <a:ext cx="5939790" cy="6858000"/>
          </a:xfrm>
          <a:prstGeom prst="rect">
            <a:avLst/>
          </a:prstGeom>
          <a:solidFill>
            <a:schemeClr val="accent4">
              <a:lumMod val="20000"/>
              <a:lumOff val="80000"/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27005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0714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Project Idea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E66FF3F-7549-4915-A540-93EFB159D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4184" y="1474120"/>
            <a:ext cx="7512174" cy="1287025"/>
          </a:xfrm>
        </p:spPr>
        <p:txBody>
          <a:bodyPr>
            <a:normAutofit fontScale="90000"/>
          </a:bodyPr>
          <a:lstStyle/>
          <a:p>
            <a:r>
              <a:rPr lang="en-US" altLang="ko-KR" sz="7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Best Marriage Partner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3FC8B0B5-A87E-4A6B-A93C-ECF8F658D494}"/>
              </a:ext>
            </a:extLst>
          </p:cNvPr>
          <p:cNvSpPr txBox="1">
            <a:spLocks/>
          </p:cNvSpPr>
          <p:nvPr/>
        </p:nvSpPr>
        <p:spPr>
          <a:xfrm>
            <a:off x="1802326" y="1219180"/>
            <a:ext cx="1151020" cy="121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“</a:t>
            </a:r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8D9AF465-AAD1-414F-A194-FCA1BB4E5516}"/>
              </a:ext>
            </a:extLst>
          </p:cNvPr>
          <p:cNvSpPr/>
          <p:nvPr/>
        </p:nvSpPr>
        <p:spPr>
          <a:xfrm>
            <a:off x="600876" y="3980502"/>
            <a:ext cx="1462081" cy="939230"/>
          </a:xfrm>
          <a:prstGeom prst="rightArrow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9A5C8BBC-9848-4E3E-B6C8-4725C742FF69}"/>
              </a:ext>
            </a:extLst>
          </p:cNvPr>
          <p:cNvSpPr txBox="1">
            <a:spLocks/>
          </p:cNvSpPr>
          <p:nvPr/>
        </p:nvSpPr>
        <p:spPr>
          <a:xfrm>
            <a:off x="1873892" y="3402281"/>
            <a:ext cx="9296398" cy="2370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 increase </a:t>
            </a:r>
            <a:r>
              <a:rPr lang="en-US" altLang="ko-KR" sz="40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 success rate of marriage 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and </a:t>
            </a:r>
            <a:r>
              <a:rPr lang="en-US" altLang="ko-KR" sz="40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 satisfaction 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of a customer</a:t>
            </a:r>
            <a:b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in a marriage information company.</a:t>
            </a:r>
          </a:p>
        </p:txBody>
      </p:sp>
      <p:sp>
        <p:nvSpPr>
          <p:cNvPr id="31" name="제목 1">
            <a:extLst>
              <a:ext uri="{FF2B5EF4-FFF2-40B4-BE49-F238E27FC236}">
                <a16:creationId xmlns:a16="http://schemas.microsoft.com/office/drawing/2014/main" id="{77750764-D64C-4E0C-B6FD-28903549FBBD}"/>
              </a:ext>
            </a:extLst>
          </p:cNvPr>
          <p:cNvSpPr txBox="1">
            <a:spLocks/>
          </p:cNvSpPr>
          <p:nvPr/>
        </p:nvSpPr>
        <p:spPr>
          <a:xfrm>
            <a:off x="9522842" y="1219180"/>
            <a:ext cx="1151020" cy="12141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7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”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7EE12392-7D22-4847-A439-52B6EC231E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739" y="1474120"/>
            <a:ext cx="1490589" cy="149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255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F0E45BA-A398-4C96-9FD2-AE237A99F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71" y="1968616"/>
            <a:ext cx="8941260" cy="3467278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Easy to compare importance by variables at a glance </a:t>
            </a:r>
          </a:p>
        </p:txBody>
      </p:sp>
      <p:sp>
        <p:nvSpPr>
          <p:cNvPr id="27" name="제목 1">
            <a:extLst>
              <a:ext uri="{FF2B5EF4-FFF2-40B4-BE49-F238E27FC236}">
                <a16:creationId xmlns:a16="http://schemas.microsoft.com/office/drawing/2014/main" id="{CEAB0337-B71C-4C36-870A-FCF117BA6C3A}"/>
              </a:ext>
            </a:extLst>
          </p:cNvPr>
          <p:cNvSpPr txBox="1">
            <a:spLocks/>
          </p:cNvSpPr>
          <p:nvPr/>
        </p:nvSpPr>
        <p:spPr>
          <a:xfrm>
            <a:off x="1559940" y="5737860"/>
            <a:ext cx="9561449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Operate with a click without having to write code by variable.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0155067-B02B-4B1C-ADC1-A20536E582CB}"/>
              </a:ext>
            </a:extLst>
          </p:cNvPr>
          <p:cNvSpPr/>
          <p:nvPr/>
        </p:nvSpPr>
        <p:spPr>
          <a:xfrm>
            <a:off x="5385988" y="3215787"/>
            <a:ext cx="831932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03090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Once made, it can be used over and over again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FBCCD73-BF8C-4CC2-A355-F7486E37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071" y="1991797"/>
            <a:ext cx="9563591" cy="34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0883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98002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0" y="1146315"/>
            <a:ext cx="9282647" cy="5290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Visualize and display the results of multidimensional data </a:t>
            </a:r>
          </a:p>
        </p:txBody>
      </p:sp>
      <p:pic>
        <p:nvPicPr>
          <p:cNvPr id="4" name="그림 3" descr="스크린샷, 실내, 컴퓨터, 테이블이(가) 표시된 사진&#10;&#10;자동 생성된 설명">
            <a:extLst>
              <a:ext uri="{FF2B5EF4-FFF2-40B4-BE49-F238E27FC236}">
                <a16:creationId xmlns:a16="http://schemas.microsoft.com/office/drawing/2014/main" id="{42FF4BDB-99B1-482A-A61E-7F452D3A8C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2" r="1448" b="5767"/>
          <a:stretch/>
        </p:blipFill>
        <p:spPr>
          <a:xfrm>
            <a:off x="1946910" y="2057401"/>
            <a:ext cx="8298180" cy="392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989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Disadvantages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Too many errors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64D942A-C25C-4699-ADDC-013D6D521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25" y="2068981"/>
            <a:ext cx="3133790" cy="199423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B4CB6FF-C4D9-4A6B-B329-0F5377FCE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7825" y="5028880"/>
            <a:ext cx="7139693" cy="86490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ED8AAD-69E3-4B4F-A8E3-126F3089CD9B}"/>
              </a:ext>
            </a:extLst>
          </p:cNvPr>
          <p:cNvSpPr/>
          <p:nvPr/>
        </p:nvSpPr>
        <p:spPr>
          <a:xfrm>
            <a:off x="2999890" y="5175849"/>
            <a:ext cx="2155039" cy="646331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AD9567DE-A3F6-4ED2-A4CD-F34C6E0471FD}"/>
              </a:ext>
            </a:extLst>
          </p:cNvPr>
          <p:cNvSpPr txBox="1">
            <a:spLocks/>
          </p:cNvSpPr>
          <p:nvPr/>
        </p:nvSpPr>
        <p:spPr>
          <a:xfrm>
            <a:off x="1688443" y="4401398"/>
            <a:ext cx="214338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Doesn’t work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5DDD459-7EF5-4534-807C-247BC5476F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8" t="3966" r="2131" b="3957"/>
          <a:stretch/>
        </p:blipFill>
        <p:spPr>
          <a:xfrm>
            <a:off x="4655816" y="2084189"/>
            <a:ext cx="3178044" cy="199423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C780F30-AF23-4BEB-AC01-6CACBC9800A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215" t="15326" r="10012" b="9292"/>
          <a:stretch/>
        </p:blipFill>
        <p:spPr>
          <a:xfrm>
            <a:off x="7980314" y="2068981"/>
            <a:ext cx="3153040" cy="1994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364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Disadvantages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15" name="제목 1">
            <a:extLst>
              <a:ext uri="{FF2B5EF4-FFF2-40B4-BE49-F238E27FC236}">
                <a16:creationId xmlns:a16="http://schemas.microsoft.com/office/drawing/2014/main" id="{838660C1-487C-4A83-8017-37EF7BAC6206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There </a:t>
            </a:r>
            <a:r>
              <a:rPr lang="en-US" altLang="ko-KR" sz="3200" b="1" dirty="0">
                <a:solidFill>
                  <a:schemeClr val="accent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was</a:t>
            </a:r>
            <a:r>
              <a:rPr lang="en-US" altLang="ko-KR" sz="3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SVM algorithm</a:t>
            </a:r>
            <a:r>
              <a:rPr lang="en-US" altLang="ko-KR" sz="3200" b="1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ECB7ED-1993-4C9C-9A15-BBE61E2F0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762" y="1939615"/>
            <a:ext cx="9282476" cy="39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430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Disadvantages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Fewer algorithms are available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B2D3D2-1449-492E-85A2-92EF2BF89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25" y="3101958"/>
            <a:ext cx="8966661" cy="654084"/>
          </a:xfrm>
          <a:prstGeom prst="rect">
            <a:avLst/>
          </a:prstGeom>
        </p:spPr>
      </p:pic>
      <p:sp>
        <p:nvSpPr>
          <p:cNvPr id="15" name="제목 1">
            <a:extLst>
              <a:ext uri="{FF2B5EF4-FFF2-40B4-BE49-F238E27FC236}">
                <a16:creationId xmlns:a16="http://schemas.microsoft.com/office/drawing/2014/main" id="{275AAFB0-20F7-4D8B-932A-D960F09F0733}"/>
              </a:ext>
            </a:extLst>
          </p:cNvPr>
          <p:cNvSpPr txBox="1">
            <a:spLocks/>
          </p:cNvSpPr>
          <p:nvPr/>
        </p:nvSpPr>
        <p:spPr>
          <a:xfrm>
            <a:off x="1457071" y="2079654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Classification Algorithm : 4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CEBF42-C1D1-4EB7-85B5-213D40CA9C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7448" y="4893134"/>
            <a:ext cx="8846005" cy="654084"/>
          </a:xfrm>
          <a:prstGeom prst="rect">
            <a:avLst/>
          </a:prstGeom>
        </p:spPr>
      </p:pic>
      <p:sp>
        <p:nvSpPr>
          <p:cNvPr id="16" name="제목 1">
            <a:extLst>
              <a:ext uri="{FF2B5EF4-FFF2-40B4-BE49-F238E27FC236}">
                <a16:creationId xmlns:a16="http://schemas.microsoft.com/office/drawing/2014/main" id="{F0717245-2789-423A-A5DC-3088EF2C30F1}"/>
              </a:ext>
            </a:extLst>
          </p:cNvPr>
          <p:cNvSpPr txBox="1">
            <a:spLocks/>
          </p:cNvSpPr>
          <p:nvPr/>
        </p:nvSpPr>
        <p:spPr>
          <a:xfrm>
            <a:off x="1457071" y="4135492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 Algorithm : 4</a:t>
            </a:r>
          </a:p>
        </p:txBody>
      </p:sp>
    </p:spTree>
    <p:extLst>
      <p:ext uri="{BB962C8B-B14F-4D97-AF65-F5344CB8AC3E}">
        <p14:creationId xmlns:p14="http://schemas.microsoft.com/office/powerpoint/2010/main" val="25754878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Disadvantages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Not suitable for data preprocessing</a:t>
            </a: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7C388D3A-D001-47B1-8FAE-31CBC5A625EC}"/>
              </a:ext>
            </a:extLst>
          </p:cNvPr>
          <p:cNvSpPr txBox="1">
            <a:spLocks/>
          </p:cNvSpPr>
          <p:nvPr/>
        </p:nvSpPr>
        <p:spPr>
          <a:xfrm>
            <a:off x="798356" y="3732746"/>
            <a:ext cx="10429507" cy="16440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Unmanageable for row with certain conditions.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Outlier</a:t>
            </a:r>
            <a:r>
              <a:rPr lang="ko-KR" altLang="en-US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processing not possible</a:t>
            </a:r>
          </a:p>
          <a:p>
            <a:pPr marL="457200" indent="-457200">
              <a:spcAft>
                <a:spcPts val="1200"/>
              </a:spcAft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Difficult to observe the change before and after at each stage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737DBA9-C84E-4845-B0A1-6D08FC0F28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1479" y="2416882"/>
            <a:ext cx="2252373" cy="3641559"/>
          </a:xfrm>
          <a:prstGeom prst="rect">
            <a:avLst/>
          </a:prstGeom>
        </p:spPr>
      </p:pic>
      <p:sp>
        <p:nvSpPr>
          <p:cNvPr id="21" name="제목 1">
            <a:extLst>
              <a:ext uri="{FF2B5EF4-FFF2-40B4-BE49-F238E27FC236}">
                <a16:creationId xmlns:a16="http://schemas.microsoft.com/office/drawing/2014/main" id="{1CF441CE-DD45-4547-8485-09001038997C}"/>
              </a:ext>
            </a:extLst>
          </p:cNvPr>
          <p:cNvSpPr txBox="1">
            <a:spLocks/>
          </p:cNvSpPr>
          <p:nvPr/>
        </p:nvSpPr>
        <p:spPr>
          <a:xfrm>
            <a:off x="1367448" y="1862884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</a:t>
            </a:r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Support Scaling and Normalization</a:t>
            </a:r>
          </a:p>
        </p:txBody>
      </p:sp>
      <p:sp>
        <p:nvSpPr>
          <p:cNvPr id="24" name="제목 1">
            <a:extLst>
              <a:ext uri="{FF2B5EF4-FFF2-40B4-BE49-F238E27FC236}">
                <a16:creationId xmlns:a16="http://schemas.microsoft.com/office/drawing/2014/main" id="{9F61E922-B02E-4A3C-9E80-3901C654FDA5}"/>
              </a:ext>
            </a:extLst>
          </p:cNvPr>
          <p:cNvSpPr txBox="1">
            <a:spLocks/>
          </p:cNvSpPr>
          <p:nvPr/>
        </p:nvSpPr>
        <p:spPr>
          <a:xfrm>
            <a:off x="2512323" y="2943701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[ We couldn’t do these ]</a:t>
            </a:r>
            <a:endParaRPr lang="en-US" altLang="ko-KR" sz="36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49925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Disadvantages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Does not show specific error details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CF441CE-DD45-4547-8485-09001038997C}"/>
              </a:ext>
            </a:extLst>
          </p:cNvPr>
          <p:cNvSpPr txBox="1">
            <a:spLocks/>
          </p:cNvSpPr>
          <p:nvPr/>
        </p:nvSpPr>
        <p:spPr>
          <a:xfrm>
            <a:off x="1367448" y="1862884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Clustering error in Gaussian method</a:t>
            </a:r>
            <a:endParaRPr lang="en-US" altLang="ko-KR" sz="3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 descr="스크린샷, 컴퓨터, 실내, 모니터이(가) 표시된 사진&#10;&#10;자동 생성된 설명">
            <a:extLst>
              <a:ext uri="{FF2B5EF4-FFF2-40B4-BE49-F238E27FC236}">
                <a16:creationId xmlns:a16="http://schemas.microsoft.com/office/drawing/2014/main" id="{C2AF2185-6663-44B8-9832-77324B1E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84" b="5652"/>
          <a:stretch/>
        </p:blipFill>
        <p:spPr>
          <a:xfrm>
            <a:off x="1038090" y="2524505"/>
            <a:ext cx="4933950" cy="3980480"/>
          </a:xfrm>
          <a:prstGeom prst="rect">
            <a:avLst/>
          </a:prstGeom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783FECAE-A30E-409C-A603-D5228BE2BE02}"/>
              </a:ext>
            </a:extLst>
          </p:cNvPr>
          <p:cNvSpPr txBox="1">
            <a:spLocks/>
          </p:cNvSpPr>
          <p:nvPr/>
        </p:nvSpPr>
        <p:spPr>
          <a:xfrm>
            <a:off x="7093878" y="3474550"/>
            <a:ext cx="4621872" cy="208038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This error occurs by scaling but doesn’t offer any error massage</a:t>
            </a:r>
            <a:endParaRPr lang="en-US" altLang="ko-KR" sz="3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5630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39520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Disadvantages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6" name="제목 1">
            <a:extLst>
              <a:ext uri="{FF2B5EF4-FFF2-40B4-BE49-F238E27FC236}">
                <a16:creationId xmlns:a16="http://schemas.microsoft.com/office/drawing/2014/main" id="{E8E38AC6-B581-4284-924B-F607F1BBD219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Does not show property</a:t>
            </a:r>
            <a:r>
              <a:rPr lang="ko-KR" altLang="en-US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well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1CF441CE-DD45-4547-8485-09001038997C}"/>
              </a:ext>
            </a:extLst>
          </p:cNvPr>
          <p:cNvSpPr txBox="1">
            <a:spLocks/>
          </p:cNvSpPr>
          <p:nvPr/>
        </p:nvSpPr>
        <p:spPr>
          <a:xfrm>
            <a:off x="1367448" y="1862884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Can’t get information from here </a:t>
            </a:r>
            <a:endParaRPr lang="en-US" altLang="ko-KR" sz="32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2AF2185-6663-44B8-9832-77324B1EFD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38090" y="3247333"/>
            <a:ext cx="4933950" cy="253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99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951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Comparison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A3513B67-6712-4D07-ADA5-4D39E4322E99}"/>
              </a:ext>
            </a:extLst>
          </p:cNvPr>
          <p:cNvSpPr txBox="1">
            <a:spLocks/>
          </p:cNvSpPr>
          <p:nvPr/>
        </p:nvSpPr>
        <p:spPr>
          <a:xfrm>
            <a:off x="4561592" y="2040046"/>
            <a:ext cx="1960499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[Our code]</a:t>
            </a:r>
          </a:p>
        </p:txBody>
      </p:sp>
      <p:sp>
        <p:nvSpPr>
          <p:cNvPr id="18" name="제목 1">
            <a:extLst>
              <a:ext uri="{FF2B5EF4-FFF2-40B4-BE49-F238E27FC236}">
                <a16:creationId xmlns:a16="http://schemas.microsoft.com/office/drawing/2014/main" id="{60CF28CF-282A-4B52-B058-E7B6B9E422FF}"/>
              </a:ext>
            </a:extLst>
          </p:cNvPr>
          <p:cNvSpPr txBox="1">
            <a:spLocks/>
          </p:cNvSpPr>
          <p:nvPr/>
        </p:nvSpPr>
        <p:spPr>
          <a:xfrm>
            <a:off x="8571919" y="2037701"/>
            <a:ext cx="2972381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[Wise Prophet]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DB5DD2A6-2586-493C-9D24-C9C0F7B75F2C}"/>
              </a:ext>
            </a:extLst>
          </p:cNvPr>
          <p:cNvSpPr txBox="1">
            <a:spLocks/>
          </p:cNvSpPr>
          <p:nvPr/>
        </p:nvSpPr>
        <p:spPr>
          <a:xfrm>
            <a:off x="9189139" y="2878378"/>
            <a:ext cx="1441532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1m 30s</a:t>
            </a:r>
          </a:p>
        </p:txBody>
      </p:sp>
      <p:sp>
        <p:nvSpPr>
          <p:cNvPr id="21" name="제목 1">
            <a:extLst>
              <a:ext uri="{FF2B5EF4-FFF2-40B4-BE49-F238E27FC236}">
                <a16:creationId xmlns:a16="http://schemas.microsoft.com/office/drawing/2014/main" id="{2EE43F5E-9018-4EDE-BCC1-102117A0DC84}"/>
              </a:ext>
            </a:extLst>
          </p:cNvPr>
          <p:cNvSpPr txBox="1">
            <a:spLocks/>
          </p:cNvSpPr>
          <p:nvPr/>
        </p:nvSpPr>
        <p:spPr>
          <a:xfrm>
            <a:off x="4801436" y="2878378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Very Slow 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C2428A08-824E-4F85-8269-AA7C200BB654}"/>
              </a:ext>
            </a:extLst>
          </p:cNvPr>
          <p:cNvGrpSpPr/>
          <p:nvPr/>
        </p:nvGrpSpPr>
        <p:grpSpPr>
          <a:xfrm>
            <a:off x="750442" y="2899410"/>
            <a:ext cx="3101595" cy="553999"/>
            <a:chOff x="3314700" y="4177869"/>
            <a:chExt cx="381061" cy="45010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2016CA4-8FA0-4A8C-BF18-BD09FAE134C5}"/>
                </a:ext>
              </a:extLst>
            </p:cNvPr>
            <p:cNvSpPr/>
            <p:nvPr/>
          </p:nvSpPr>
          <p:spPr>
            <a:xfrm>
              <a:off x="3323959" y="4255774"/>
              <a:ext cx="371802" cy="372196"/>
            </a:xfrm>
            <a:prstGeom prst="rect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6ED5B88-1A0A-4557-A0F7-905532617186}"/>
                </a:ext>
              </a:extLst>
            </p:cNvPr>
            <p:cNvSpPr/>
            <p:nvPr/>
          </p:nvSpPr>
          <p:spPr>
            <a:xfrm>
              <a:off x="3314700" y="4177869"/>
              <a:ext cx="371803" cy="392424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Run Time</a:t>
              </a:r>
              <a:endParaRPr lang="ko-KR" altLang="en-US" sz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8" name="제목 1">
            <a:extLst>
              <a:ext uri="{FF2B5EF4-FFF2-40B4-BE49-F238E27FC236}">
                <a16:creationId xmlns:a16="http://schemas.microsoft.com/office/drawing/2014/main" id="{DCED3D1D-725E-47D4-9DDB-A4C41E0FBD46}"/>
              </a:ext>
            </a:extLst>
          </p:cNvPr>
          <p:cNvSpPr txBox="1">
            <a:spLocks/>
          </p:cNvSpPr>
          <p:nvPr/>
        </p:nvSpPr>
        <p:spPr>
          <a:xfrm>
            <a:off x="7016476" y="3693708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VS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1A817BB5-0D1F-48D6-9E10-D84300C64502}"/>
              </a:ext>
            </a:extLst>
          </p:cNvPr>
          <p:cNvGrpSpPr/>
          <p:nvPr/>
        </p:nvGrpSpPr>
        <p:grpSpPr>
          <a:xfrm>
            <a:off x="750442" y="3950970"/>
            <a:ext cx="3101595" cy="553999"/>
            <a:chOff x="3314700" y="4177869"/>
            <a:chExt cx="381061" cy="450101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16236DC-6570-46AF-9639-F2244A659B16}"/>
                </a:ext>
              </a:extLst>
            </p:cNvPr>
            <p:cNvSpPr/>
            <p:nvPr/>
          </p:nvSpPr>
          <p:spPr>
            <a:xfrm>
              <a:off x="3323959" y="4255774"/>
              <a:ext cx="371802" cy="372196"/>
            </a:xfrm>
            <a:prstGeom prst="rect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</a:endParaRPr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F66B98B6-5072-4E13-B3E4-8F4F4613D166}"/>
                </a:ext>
              </a:extLst>
            </p:cNvPr>
            <p:cNvSpPr/>
            <p:nvPr/>
          </p:nvSpPr>
          <p:spPr>
            <a:xfrm>
              <a:off x="3314700" y="4177869"/>
              <a:ext cx="371803" cy="392424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Preprocessing</a:t>
              </a:r>
              <a:endParaRPr lang="ko-KR" altLang="en-US" sz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9474954A-D745-478F-96D0-69BEA9996600}"/>
              </a:ext>
            </a:extLst>
          </p:cNvPr>
          <p:cNvGrpSpPr/>
          <p:nvPr/>
        </p:nvGrpSpPr>
        <p:grpSpPr>
          <a:xfrm>
            <a:off x="750442" y="4769179"/>
            <a:ext cx="3101595" cy="553999"/>
            <a:chOff x="3314700" y="4177869"/>
            <a:chExt cx="381061" cy="450101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3F229761-87AB-467E-B0B4-6878A80FC9B2}"/>
                </a:ext>
              </a:extLst>
            </p:cNvPr>
            <p:cNvSpPr/>
            <p:nvPr/>
          </p:nvSpPr>
          <p:spPr>
            <a:xfrm>
              <a:off x="3323959" y="4255774"/>
              <a:ext cx="371802" cy="372196"/>
            </a:xfrm>
            <a:prstGeom prst="rect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</a:endParaRPr>
            </a:p>
          </p:txBody>
        </p: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1A0EDF95-98A5-45F8-A4B3-60F8930376C0}"/>
                </a:ext>
              </a:extLst>
            </p:cNvPr>
            <p:cNvSpPr/>
            <p:nvPr/>
          </p:nvSpPr>
          <p:spPr>
            <a:xfrm>
              <a:off x="3314700" y="4177869"/>
              <a:ext cx="371803" cy="392424"/>
            </a:xfrm>
            <a:prstGeom prst="rect">
              <a:avLst/>
            </a:prstGeom>
            <a:solidFill>
              <a:schemeClr val="accent3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3000" dirty="0">
                  <a:solidFill>
                    <a:schemeClr val="tx1"/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Data Analysis</a:t>
              </a:r>
              <a:endParaRPr lang="ko-KR" altLang="en-US" sz="3000" dirty="0">
                <a:solidFill>
                  <a:schemeClr val="tx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40" name="제목 1">
            <a:extLst>
              <a:ext uri="{FF2B5EF4-FFF2-40B4-BE49-F238E27FC236}">
                <a16:creationId xmlns:a16="http://schemas.microsoft.com/office/drawing/2014/main" id="{1679D188-0143-4490-81EF-2E070D670607}"/>
              </a:ext>
            </a:extLst>
          </p:cNvPr>
          <p:cNvSpPr txBox="1">
            <a:spLocks/>
          </p:cNvSpPr>
          <p:nvPr/>
        </p:nvSpPr>
        <p:spPr>
          <a:xfrm>
            <a:off x="5194447" y="3950971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10s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E0E4442B-AEDA-471B-9B09-11401A028C2D}"/>
              </a:ext>
            </a:extLst>
          </p:cNvPr>
          <p:cNvSpPr txBox="1">
            <a:spLocks/>
          </p:cNvSpPr>
          <p:nvPr/>
        </p:nvSpPr>
        <p:spPr>
          <a:xfrm>
            <a:off x="9564912" y="3950971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55s</a:t>
            </a:r>
          </a:p>
        </p:txBody>
      </p:sp>
      <p:sp>
        <p:nvSpPr>
          <p:cNvPr id="42" name="제목 1">
            <a:extLst>
              <a:ext uri="{FF2B5EF4-FFF2-40B4-BE49-F238E27FC236}">
                <a16:creationId xmlns:a16="http://schemas.microsoft.com/office/drawing/2014/main" id="{8BA1E19E-9339-457B-BC0A-5501CD52F9FD}"/>
              </a:ext>
            </a:extLst>
          </p:cNvPr>
          <p:cNvSpPr txBox="1">
            <a:spLocks/>
          </p:cNvSpPr>
          <p:nvPr/>
        </p:nvSpPr>
        <p:spPr>
          <a:xfrm>
            <a:off x="4801436" y="4769180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Very Slow </a:t>
            </a:r>
          </a:p>
        </p:txBody>
      </p:sp>
      <p:sp>
        <p:nvSpPr>
          <p:cNvPr id="43" name="제목 1">
            <a:extLst>
              <a:ext uri="{FF2B5EF4-FFF2-40B4-BE49-F238E27FC236}">
                <a16:creationId xmlns:a16="http://schemas.microsoft.com/office/drawing/2014/main" id="{78A0A3D4-400B-4E18-9BD3-5F19ED63D457}"/>
              </a:ext>
            </a:extLst>
          </p:cNvPr>
          <p:cNvSpPr txBox="1">
            <a:spLocks/>
          </p:cNvSpPr>
          <p:nvPr/>
        </p:nvSpPr>
        <p:spPr>
          <a:xfrm>
            <a:off x="9564912" y="4769180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10s</a:t>
            </a: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C877D38-5508-405C-BA7C-244A2EF91562}"/>
              </a:ext>
            </a:extLst>
          </p:cNvPr>
          <p:cNvCxnSpPr>
            <a:cxnSpLocks/>
          </p:cNvCxnSpPr>
          <p:nvPr/>
        </p:nvCxnSpPr>
        <p:spPr>
          <a:xfrm flipH="1">
            <a:off x="2258910" y="3453409"/>
            <a:ext cx="1" cy="497561"/>
          </a:xfrm>
          <a:prstGeom prst="line">
            <a:avLst/>
          </a:prstGeom>
          <a:ln w="38100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263EC4C-E27D-4795-A2A4-1055A4A077E0}"/>
              </a:ext>
            </a:extLst>
          </p:cNvPr>
          <p:cNvSpPr/>
          <p:nvPr/>
        </p:nvSpPr>
        <p:spPr>
          <a:xfrm>
            <a:off x="8444222" y="1775229"/>
            <a:ext cx="3026233" cy="3882413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45" name="제목 1">
            <a:extLst>
              <a:ext uri="{FF2B5EF4-FFF2-40B4-BE49-F238E27FC236}">
                <a16:creationId xmlns:a16="http://schemas.microsoft.com/office/drawing/2014/main" id="{469131B9-B396-4153-A360-14F9478ABA83}"/>
              </a:ext>
            </a:extLst>
          </p:cNvPr>
          <p:cNvSpPr txBox="1">
            <a:spLocks/>
          </p:cNvSpPr>
          <p:nvPr/>
        </p:nvSpPr>
        <p:spPr>
          <a:xfrm>
            <a:off x="9156556" y="1001422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WIN</a:t>
            </a:r>
          </a:p>
        </p:txBody>
      </p: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B07E0496-FCB0-4FEC-84C3-4F4390FC4962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5DCBCAC8-2A0B-4162-9C6B-C18CAE0C78B5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25D58F38-7CC8-4109-91BD-1AB1947B17EB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51" name="제목 1">
            <a:extLst>
              <a:ext uri="{FF2B5EF4-FFF2-40B4-BE49-F238E27FC236}">
                <a16:creationId xmlns:a16="http://schemas.microsoft.com/office/drawing/2014/main" id="{8576E389-B0B0-483C-9E6D-15E81DC44D95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546338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45905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set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355585" y="945140"/>
            <a:ext cx="3075800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Source</a:t>
            </a:r>
            <a:r>
              <a:rPr lang="ko-KR" altLang="en-US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95673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E2FB9E56-2545-4BC7-9EEF-2082631C2C2F}"/>
              </a:ext>
            </a:extLst>
          </p:cNvPr>
          <p:cNvSpPr txBox="1">
            <a:spLocks/>
          </p:cNvSpPr>
          <p:nvPr/>
        </p:nvSpPr>
        <p:spPr>
          <a:xfrm>
            <a:off x="1460640" y="1738779"/>
            <a:ext cx="9321100" cy="5707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http://archive.ics.uci.edu/ml/datasets/Bank+Marketing#</a:t>
            </a: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E170F75B-F76B-422A-ACD4-6C62794FD73A}"/>
              </a:ext>
            </a:extLst>
          </p:cNvPr>
          <p:cNvSpPr txBox="1">
            <a:spLocks/>
          </p:cNvSpPr>
          <p:nvPr/>
        </p:nvSpPr>
        <p:spPr>
          <a:xfrm>
            <a:off x="1355584" y="2245052"/>
            <a:ext cx="8950465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There are 16 predictors and class (y or n)</a:t>
            </a:r>
          </a:p>
        </p:txBody>
      </p:sp>
      <p:sp>
        <p:nvSpPr>
          <p:cNvPr id="41" name="제목 1">
            <a:extLst>
              <a:ext uri="{FF2B5EF4-FFF2-40B4-BE49-F238E27FC236}">
                <a16:creationId xmlns:a16="http://schemas.microsoft.com/office/drawing/2014/main" id="{6562B668-AF71-4AFB-87C1-CECFF8E9BABC}"/>
              </a:ext>
            </a:extLst>
          </p:cNvPr>
          <p:cNvSpPr txBox="1">
            <a:spLocks/>
          </p:cNvSpPr>
          <p:nvPr/>
        </p:nvSpPr>
        <p:spPr>
          <a:xfrm>
            <a:off x="1355584" y="2911344"/>
            <a:ext cx="7824492" cy="818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We will use attributes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related to the marriage</a:t>
            </a:r>
            <a:b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br>
              <a:rPr lang="en-US" altLang="ko-KR" sz="1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ex) Age, job, marital, education, debt, loan, </a:t>
            </a:r>
          </a:p>
        </p:txBody>
      </p:sp>
      <p:sp>
        <p:nvSpPr>
          <p:cNvPr id="36" name="제목 1">
            <a:extLst>
              <a:ext uri="{FF2B5EF4-FFF2-40B4-BE49-F238E27FC236}">
                <a16:creationId xmlns:a16="http://schemas.microsoft.com/office/drawing/2014/main" id="{793A308F-6CA4-4BDC-8B36-F61121CCA409}"/>
              </a:ext>
            </a:extLst>
          </p:cNvPr>
          <p:cNvSpPr txBox="1">
            <a:spLocks/>
          </p:cNvSpPr>
          <p:nvPr/>
        </p:nvSpPr>
        <p:spPr>
          <a:xfrm>
            <a:off x="490138" y="3696632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Type and Dirty Data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62419839-FAF3-4A66-80F0-CD5DB03776FA}"/>
              </a:ext>
            </a:extLst>
          </p:cNvPr>
          <p:cNvGrpSpPr/>
          <p:nvPr/>
        </p:nvGrpSpPr>
        <p:grpSpPr>
          <a:xfrm>
            <a:off x="912183" y="3927443"/>
            <a:ext cx="569092" cy="553998"/>
            <a:chOff x="7167033" y="1932179"/>
            <a:chExt cx="456977" cy="375908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8566304A-7495-4952-9F82-98B3DC129DE4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3136C16C-50D7-43F1-A00C-95372D086039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52" name="제목 1">
            <a:extLst>
              <a:ext uri="{FF2B5EF4-FFF2-40B4-BE49-F238E27FC236}">
                <a16:creationId xmlns:a16="http://schemas.microsoft.com/office/drawing/2014/main" id="{863A4356-A45A-474A-92B6-A7E603911769}"/>
              </a:ext>
            </a:extLst>
          </p:cNvPr>
          <p:cNvSpPr txBox="1">
            <a:spLocks/>
          </p:cNvSpPr>
          <p:nvPr/>
        </p:nvSpPr>
        <p:spPr>
          <a:xfrm>
            <a:off x="1309288" y="4618212"/>
            <a:ext cx="10666420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This data set is composed of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categorical data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(job),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numerical data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(age), etc.</a:t>
            </a: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55958C35-F41F-4843-BEAD-1BE23D502324}"/>
              </a:ext>
            </a:extLst>
          </p:cNvPr>
          <p:cNvSpPr txBox="1">
            <a:spLocks/>
          </p:cNvSpPr>
          <p:nvPr/>
        </p:nvSpPr>
        <p:spPr>
          <a:xfrm>
            <a:off x="1309288" y="5180519"/>
            <a:ext cx="9709231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need to </a:t>
            </a:r>
            <a:r>
              <a:rPr lang="en-US" altLang="ko-KR" sz="2400" dirty="0">
                <a:solidFill>
                  <a:srgbClr val="C0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make dirty data </a:t>
            </a: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like missing / Wrong / Unusable data, Outliers.</a:t>
            </a:r>
          </a:p>
        </p:txBody>
      </p:sp>
    </p:spTree>
    <p:extLst>
      <p:ext uri="{BB962C8B-B14F-4D97-AF65-F5344CB8AC3E}">
        <p14:creationId xmlns:p14="http://schemas.microsoft.com/office/powerpoint/2010/main" val="12391596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19511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Comparison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DEAD85B-2F52-4B48-AD4E-7300EC9D46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1809" y="2908448"/>
            <a:ext cx="2402578" cy="103251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AD6F540-414B-4FB5-9599-191F0E847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59901" y="4445770"/>
            <a:ext cx="4847290" cy="170566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71684EF-0AC7-45C6-BE57-AD067C3DA5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1230" t="5870" b="43535"/>
          <a:stretch/>
        </p:blipFill>
        <p:spPr>
          <a:xfrm>
            <a:off x="7295177" y="4405761"/>
            <a:ext cx="4560125" cy="162691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0BAF2A9-C5A0-40D7-9546-A34863C607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296" t="40902" r="56475"/>
          <a:stretch/>
        </p:blipFill>
        <p:spPr>
          <a:xfrm>
            <a:off x="7788002" y="2426675"/>
            <a:ext cx="3574473" cy="1900342"/>
          </a:xfrm>
          <a:prstGeom prst="rect">
            <a:avLst/>
          </a:prstGeom>
        </p:spPr>
      </p:pic>
      <p:sp>
        <p:nvSpPr>
          <p:cNvPr id="38" name="제목 1">
            <a:extLst>
              <a:ext uri="{FF2B5EF4-FFF2-40B4-BE49-F238E27FC236}">
                <a16:creationId xmlns:a16="http://schemas.microsoft.com/office/drawing/2014/main" id="{51407F82-AD04-404E-B312-C5F0C9706C69}"/>
              </a:ext>
            </a:extLst>
          </p:cNvPr>
          <p:cNvSpPr txBox="1">
            <a:spLocks/>
          </p:cNvSpPr>
          <p:nvPr/>
        </p:nvSpPr>
        <p:spPr>
          <a:xfrm>
            <a:off x="2143778" y="1997517"/>
            <a:ext cx="1960499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[Our code]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128F3CA9-8C52-4005-889E-1E8AB85A0ADC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D86EA38-4D67-450E-9AE5-FAA240B19378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12277FB9-7E51-4A55-9ABE-ABBDE396C3A7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49" name="제목 1">
            <a:extLst>
              <a:ext uri="{FF2B5EF4-FFF2-40B4-BE49-F238E27FC236}">
                <a16:creationId xmlns:a16="http://schemas.microsoft.com/office/drawing/2014/main" id="{0F2C03CA-19DC-4157-BB50-09C77ECBB37E}"/>
              </a:ext>
            </a:extLst>
          </p:cNvPr>
          <p:cNvSpPr txBox="1">
            <a:spLocks/>
          </p:cNvSpPr>
          <p:nvPr/>
        </p:nvSpPr>
        <p:spPr>
          <a:xfrm>
            <a:off x="1457071" y="1146315"/>
            <a:ext cx="8715540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Confusion Matrix :  Score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is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similar (0.66)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1939CBC-728D-4FA7-8A1E-47391FA1D9F8}"/>
              </a:ext>
            </a:extLst>
          </p:cNvPr>
          <p:cNvSpPr/>
          <p:nvPr/>
        </p:nvSpPr>
        <p:spPr>
          <a:xfrm>
            <a:off x="629392" y="4350769"/>
            <a:ext cx="5454259" cy="1899486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51" name="제목 1">
            <a:extLst>
              <a:ext uri="{FF2B5EF4-FFF2-40B4-BE49-F238E27FC236}">
                <a16:creationId xmlns:a16="http://schemas.microsoft.com/office/drawing/2014/main" id="{73126203-FE0B-4D18-88A0-BC33C1C6B61F}"/>
              </a:ext>
            </a:extLst>
          </p:cNvPr>
          <p:cNvSpPr txBox="1">
            <a:spLocks/>
          </p:cNvSpPr>
          <p:nvPr/>
        </p:nvSpPr>
        <p:spPr>
          <a:xfrm>
            <a:off x="8194603" y="1795638"/>
            <a:ext cx="2823489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[Wise Prophet]</a:t>
            </a:r>
          </a:p>
        </p:txBody>
      </p:sp>
      <p:sp>
        <p:nvSpPr>
          <p:cNvPr id="52" name="제목 1">
            <a:extLst>
              <a:ext uri="{FF2B5EF4-FFF2-40B4-BE49-F238E27FC236}">
                <a16:creationId xmlns:a16="http://schemas.microsoft.com/office/drawing/2014/main" id="{3EFC4568-168F-481A-92DE-54A0306E3126}"/>
              </a:ext>
            </a:extLst>
          </p:cNvPr>
          <p:cNvSpPr txBox="1">
            <a:spLocks/>
          </p:cNvSpPr>
          <p:nvPr/>
        </p:nvSpPr>
        <p:spPr>
          <a:xfrm>
            <a:off x="5984896" y="3218600"/>
            <a:ext cx="1803106" cy="5539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8000" dirty="0">
                <a:solidFill>
                  <a:srgbClr val="FF0000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VS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F5AD68-2027-4BF0-8131-B0E68627C69B}"/>
              </a:ext>
            </a:extLst>
          </p:cNvPr>
          <p:cNvSpPr txBox="1"/>
          <p:nvPr/>
        </p:nvSpPr>
        <p:spPr>
          <a:xfrm>
            <a:off x="2702560" y="3058160"/>
            <a:ext cx="269240" cy="110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50885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184" y="2228671"/>
            <a:ext cx="39036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Conclusion</a:t>
            </a:r>
            <a:endParaRPr lang="ko-KR" altLang="en-US" sz="7200" b="1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66" y="3486214"/>
            <a:ext cx="5142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What we learned from the project</a:t>
            </a:r>
            <a:endParaRPr lang="ko-KR" altLang="en-US" sz="3200" spc="-150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97C6A3-A2F9-40BC-AB07-4222362A92B3}"/>
              </a:ext>
            </a:extLst>
          </p:cNvPr>
          <p:cNvCxnSpPr>
            <a:cxnSpLocks/>
          </p:cNvCxnSpPr>
          <p:nvPr/>
        </p:nvCxnSpPr>
        <p:spPr>
          <a:xfrm>
            <a:off x="41176" y="3392488"/>
            <a:ext cx="607387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32349E0-3D4B-4768-9927-2B81417F7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10" y="485385"/>
            <a:ext cx="1177590" cy="1177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D3F413-B1CC-47E0-A721-F5284E267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62" y="4800668"/>
            <a:ext cx="1029438" cy="1177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4A37B0-4C09-4DC4-8A90-9DE4E4E24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95" y="2646731"/>
            <a:ext cx="1177590" cy="11775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F55C7F-C609-4DE8-BC0C-B17568551336}"/>
              </a:ext>
            </a:extLst>
          </p:cNvPr>
          <p:cNvSpPr/>
          <p:nvPr/>
        </p:nvSpPr>
        <p:spPr>
          <a:xfrm>
            <a:off x="7400795" y="262890"/>
            <a:ext cx="4440685" cy="2114396"/>
          </a:xfrm>
          <a:prstGeom prst="roundRect">
            <a:avLst/>
          </a:prstGeom>
          <a:solidFill>
            <a:schemeClr val="accent3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94BDF-0236-4B26-A85F-8A9AE6C63673}"/>
              </a:ext>
            </a:extLst>
          </p:cNvPr>
          <p:cNvSpPr txBox="1"/>
          <p:nvPr/>
        </p:nvSpPr>
        <p:spPr>
          <a:xfrm>
            <a:off x="7612380" y="365760"/>
            <a:ext cx="40690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If there is a large difference in the results of the algorithms according to the hyperparameters, </a:t>
            </a:r>
          </a:p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it is also necessary to review the algorithms themselves as well as the hyperparameters.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06334-944E-4E13-9863-FC895ABFFF58}"/>
              </a:ext>
            </a:extLst>
          </p:cNvPr>
          <p:cNvSpPr txBox="1"/>
          <p:nvPr/>
        </p:nvSpPr>
        <p:spPr>
          <a:xfrm>
            <a:off x="5769272" y="3905224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Kug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han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9F162-7645-4C69-A471-3CB5E0B1738B}"/>
              </a:ext>
            </a:extLst>
          </p:cNvPr>
          <p:cNvSpPr txBox="1"/>
          <p:nvPr/>
        </p:nvSpPr>
        <p:spPr>
          <a:xfrm>
            <a:off x="5540412" y="1754867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Seungil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Yoon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F7AA9E-17EC-491A-9045-91DB0AE5DCFD}"/>
              </a:ext>
            </a:extLst>
          </p:cNvPr>
          <p:cNvSpPr txBox="1"/>
          <p:nvPr/>
        </p:nvSpPr>
        <p:spPr>
          <a:xfrm>
            <a:off x="5685995" y="5972505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Yeseul</a:t>
            </a:r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lim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9A0B78-B16F-4E61-9DFA-06FD45BFDF1A}"/>
              </a:ext>
            </a:extLst>
          </p:cNvPr>
          <p:cNvSpPr/>
          <p:nvPr/>
        </p:nvSpPr>
        <p:spPr>
          <a:xfrm>
            <a:off x="7400795" y="4637066"/>
            <a:ext cx="4509548" cy="1588770"/>
          </a:xfrm>
          <a:prstGeom prst="roundRect">
            <a:avLst/>
          </a:prstGeom>
          <a:solidFill>
            <a:schemeClr val="accent3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8C5370-2EC6-4DFE-9694-A282F2D16A78}"/>
              </a:ext>
            </a:extLst>
          </p:cNvPr>
          <p:cNvSpPr txBox="1"/>
          <p:nvPr/>
        </p:nvSpPr>
        <p:spPr>
          <a:xfrm>
            <a:off x="7475479" y="4770335"/>
            <a:ext cx="45095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It is effective for a team member to proceed with the project through division.</a:t>
            </a:r>
          </a:p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It is important to adjust the parameters to improve the results.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B2EFC36-30C9-41B6-B76A-60025D5F3CB0}"/>
              </a:ext>
            </a:extLst>
          </p:cNvPr>
          <p:cNvSpPr/>
          <p:nvPr/>
        </p:nvSpPr>
        <p:spPr>
          <a:xfrm>
            <a:off x="7400795" y="2569785"/>
            <a:ext cx="4440685" cy="173408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6F4D97-46B8-48FD-AC40-FF1352CA393A}"/>
              </a:ext>
            </a:extLst>
          </p:cNvPr>
          <p:cNvSpPr txBox="1"/>
          <p:nvPr/>
        </p:nvSpPr>
        <p:spPr>
          <a:xfrm>
            <a:off x="7612380" y="2672655"/>
            <a:ext cx="406908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 realized the importance of the data preprocessing process.</a:t>
            </a:r>
            <a:b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</a:b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- It was an opportunity to learn a lot by looking for ways to process large amount of data.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12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49184" y="2228671"/>
            <a:ext cx="17283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Role</a:t>
            </a:r>
            <a:endParaRPr lang="ko-KR" altLang="en-US" sz="7200" b="1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4066" y="3486214"/>
            <a:ext cx="2274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tx2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Member’s task</a:t>
            </a:r>
            <a:endParaRPr lang="ko-KR" altLang="en-US" sz="3200" spc="-150" dirty="0">
              <a:solidFill>
                <a:schemeClr val="tx2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044115" y="6505575"/>
            <a:ext cx="207781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6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Copyrightⓒ. Saebyeol Yu. All Rights Reserved.</a:t>
            </a:r>
            <a:endParaRPr lang="ko-KR" altLang="en-US" sz="800" dirty="0">
              <a:solidFill>
                <a:schemeClr val="accent6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E97C6A3-A2F9-40BC-AB07-4222362A92B3}"/>
              </a:ext>
            </a:extLst>
          </p:cNvPr>
          <p:cNvCxnSpPr>
            <a:cxnSpLocks/>
          </p:cNvCxnSpPr>
          <p:nvPr/>
        </p:nvCxnSpPr>
        <p:spPr>
          <a:xfrm>
            <a:off x="41176" y="3392488"/>
            <a:ext cx="6073874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232349E0-3D4B-4768-9927-2B81417F7E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10" y="485385"/>
            <a:ext cx="1177590" cy="117759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D3F413-B1CC-47E0-A721-F5284E2675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562" y="4800668"/>
            <a:ext cx="1029438" cy="117758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974A37B0-4C09-4DC4-8A90-9DE4E4E240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995" y="2646731"/>
            <a:ext cx="1177590" cy="117759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8F55C7F-C609-4DE8-BC0C-B17568551336}"/>
              </a:ext>
            </a:extLst>
          </p:cNvPr>
          <p:cNvSpPr/>
          <p:nvPr/>
        </p:nvSpPr>
        <p:spPr>
          <a:xfrm>
            <a:off x="7400795" y="262890"/>
            <a:ext cx="4440685" cy="2114396"/>
          </a:xfrm>
          <a:prstGeom prst="roundRect">
            <a:avLst/>
          </a:prstGeom>
          <a:solidFill>
            <a:schemeClr val="accent3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394BDF-0236-4B26-A85F-8A9AE6C63673}"/>
              </a:ext>
            </a:extLst>
          </p:cNvPr>
          <p:cNvSpPr txBox="1"/>
          <p:nvPr/>
        </p:nvSpPr>
        <p:spPr>
          <a:xfrm>
            <a:off x="7612380" y="365760"/>
            <a:ext cx="4069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Algorithm(DBSCAN)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706334-944E-4E13-9863-FC895ABFFF58}"/>
              </a:ext>
            </a:extLst>
          </p:cNvPr>
          <p:cNvSpPr txBox="1"/>
          <p:nvPr/>
        </p:nvSpPr>
        <p:spPr>
          <a:xfrm>
            <a:off x="5769272" y="3905224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Kug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han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59F162-7645-4C69-A471-3CB5E0B1738B}"/>
              </a:ext>
            </a:extLst>
          </p:cNvPr>
          <p:cNvSpPr txBox="1"/>
          <p:nvPr/>
        </p:nvSpPr>
        <p:spPr>
          <a:xfrm>
            <a:off x="5540412" y="1754867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Seungil</a:t>
            </a: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Yoon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F7AA9E-17EC-491A-9045-91DB0AE5DCFD}"/>
              </a:ext>
            </a:extLst>
          </p:cNvPr>
          <p:cNvSpPr txBox="1"/>
          <p:nvPr/>
        </p:nvSpPr>
        <p:spPr>
          <a:xfrm>
            <a:off x="5685995" y="5972505"/>
            <a:ext cx="334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Yeseul</a:t>
            </a:r>
            <a:r>
              <a:rPr lang="ko-KR" altLang="en-US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20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lim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C19A0B78-B16F-4E61-9DFA-06FD45BFDF1A}"/>
              </a:ext>
            </a:extLst>
          </p:cNvPr>
          <p:cNvSpPr/>
          <p:nvPr/>
        </p:nvSpPr>
        <p:spPr>
          <a:xfrm>
            <a:off x="7400795" y="4637066"/>
            <a:ext cx="4509548" cy="1588770"/>
          </a:xfrm>
          <a:prstGeom prst="roundRect">
            <a:avLst/>
          </a:prstGeom>
          <a:solidFill>
            <a:schemeClr val="accent3">
              <a:lumMod val="9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B2EFC36-30C9-41B6-B76A-60025D5F3CB0}"/>
              </a:ext>
            </a:extLst>
          </p:cNvPr>
          <p:cNvSpPr/>
          <p:nvPr/>
        </p:nvSpPr>
        <p:spPr>
          <a:xfrm>
            <a:off x="7400795" y="2569785"/>
            <a:ext cx="4440685" cy="1734086"/>
          </a:xfrm>
          <a:prstGeom prst="roundRect">
            <a:avLst/>
          </a:prstGeom>
          <a:solidFill>
            <a:schemeClr val="accent5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6F4D97-46B8-48FD-AC40-FF1352CA393A}"/>
              </a:ext>
            </a:extLst>
          </p:cNvPr>
          <p:cNvSpPr txBox="1"/>
          <p:nvPr/>
        </p:nvSpPr>
        <p:spPr>
          <a:xfrm>
            <a:off x="7612380" y="2672655"/>
            <a:ext cx="4069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Clustering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Algorithm(K means, Gaussian Mixture)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F57A-25C1-46DB-898E-12BA50F18D42}"/>
              </a:ext>
            </a:extLst>
          </p:cNvPr>
          <p:cNvSpPr txBox="1"/>
          <p:nvPr/>
        </p:nvSpPr>
        <p:spPr>
          <a:xfrm>
            <a:off x="7586597" y="4769731"/>
            <a:ext cx="40690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Algorithm(Decision tree, Logistic Regression, SVM)</a:t>
            </a:r>
            <a:endParaRPr lang="ko-KR" altLang="en-US" sz="2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05939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265429" y="2406459"/>
            <a:ext cx="3632781" cy="1207888"/>
            <a:chOff x="2256092" y="1178853"/>
            <a:chExt cx="3632781" cy="1207888"/>
          </a:xfrm>
        </p:grpSpPr>
        <p:sp>
          <p:nvSpPr>
            <p:cNvPr id="7" name="TextBox 6"/>
            <p:cNvSpPr txBox="1"/>
            <p:nvPr/>
          </p:nvSpPr>
          <p:spPr>
            <a:xfrm>
              <a:off x="2336298" y="1186412"/>
              <a:ext cx="35525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spc="-300" dirty="0">
                  <a:solidFill>
                    <a:schemeClr val="bg2">
                      <a:lumMod val="75000"/>
                      <a:alpha val="3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Thank you</a:t>
              </a:r>
              <a:endPara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256092" y="1178853"/>
              <a:ext cx="3552575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7200" b="1" spc="-300" dirty="0">
                  <a:solidFill>
                    <a:schemeClr val="accent1">
                      <a:alpha val="70000"/>
                    </a:schemeClr>
                  </a:solidFill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Thank you</a:t>
              </a:r>
              <a:endParaRPr lang="ko-KR" altLang="en-US" sz="7200" b="1" spc="-300" dirty="0">
                <a:solidFill>
                  <a:schemeClr val="accent1">
                    <a:alpha val="70000"/>
                  </a:schemeClr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FDE6B12C-D9AE-45FC-99B8-4DB62A8FBCE5}"/>
              </a:ext>
            </a:extLst>
          </p:cNvPr>
          <p:cNvGrpSpPr/>
          <p:nvPr/>
        </p:nvGrpSpPr>
        <p:grpSpPr>
          <a:xfrm>
            <a:off x="1092303" y="4006626"/>
            <a:ext cx="10007394" cy="116540"/>
            <a:chOff x="1199261" y="3827931"/>
            <a:chExt cx="10007394" cy="11654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DBEA4394-381C-46BC-9C81-8238AEEA7339}"/>
                </a:ext>
              </a:extLst>
            </p:cNvPr>
            <p:cNvCxnSpPr>
              <a:cxnSpLocks/>
            </p:cNvCxnSpPr>
            <p:nvPr/>
          </p:nvCxnSpPr>
          <p:spPr>
            <a:xfrm>
              <a:off x="1729569" y="3827931"/>
              <a:ext cx="8838212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BDADC90E-2F78-4883-9C1D-F7BA6D80D152}"/>
                </a:ext>
              </a:extLst>
            </p:cNvPr>
            <p:cNvCxnSpPr>
              <a:cxnSpLocks/>
            </p:cNvCxnSpPr>
            <p:nvPr/>
          </p:nvCxnSpPr>
          <p:spPr>
            <a:xfrm>
              <a:off x="1199261" y="3944471"/>
              <a:ext cx="10007394" cy="0"/>
            </a:xfrm>
            <a:prstGeom prst="line">
              <a:avLst/>
            </a:prstGeom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正方形/長方形 1">
            <a:extLst>
              <a:ext uri="{FF2B5EF4-FFF2-40B4-BE49-F238E27FC236}">
                <a16:creationId xmlns:a16="http://schemas.microsoft.com/office/drawing/2014/main" id="{4F7DE4B0-A1C0-4320-A088-61FE686D14C1}"/>
              </a:ext>
            </a:extLst>
          </p:cNvPr>
          <p:cNvSpPr/>
          <p:nvPr/>
        </p:nvSpPr>
        <p:spPr>
          <a:xfrm>
            <a:off x="0" y="0"/>
            <a:ext cx="12192000" cy="13696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0" name="正方形/長方形 1">
            <a:extLst>
              <a:ext uri="{FF2B5EF4-FFF2-40B4-BE49-F238E27FC236}">
                <a16:creationId xmlns:a16="http://schemas.microsoft.com/office/drawing/2014/main" id="{EC565406-0E88-4E29-BDA2-01E6BDFF0629}"/>
              </a:ext>
            </a:extLst>
          </p:cNvPr>
          <p:cNvSpPr/>
          <p:nvPr/>
        </p:nvSpPr>
        <p:spPr>
          <a:xfrm>
            <a:off x="0" y="6721019"/>
            <a:ext cx="12192000" cy="136969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1" name="正方形/長方形 1">
            <a:extLst>
              <a:ext uri="{FF2B5EF4-FFF2-40B4-BE49-F238E27FC236}">
                <a16:creationId xmlns:a16="http://schemas.microsoft.com/office/drawing/2014/main" id="{1A588CB7-6F74-4701-99D1-6D8A6FCB698C}"/>
              </a:ext>
            </a:extLst>
          </p:cNvPr>
          <p:cNvSpPr/>
          <p:nvPr/>
        </p:nvSpPr>
        <p:spPr>
          <a:xfrm rot="5400000">
            <a:off x="-3352795" y="3352796"/>
            <a:ext cx="6857988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22" name="正方形/長方形 1">
            <a:extLst>
              <a:ext uri="{FF2B5EF4-FFF2-40B4-BE49-F238E27FC236}">
                <a16:creationId xmlns:a16="http://schemas.microsoft.com/office/drawing/2014/main" id="{FB469EF6-785A-4EA7-8224-14BF23505665}"/>
              </a:ext>
            </a:extLst>
          </p:cNvPr>
          <p:cNvSpPr/>
          <p:nvPr/>
        </p:nvSpPr>
        <p:spPr>
          <a:xfrm rot="5400000">
            <a:off x="8692934" y="3352796"/>
            <a:ext cx="6857988" cy="152400"/>
          </a:xfrm>
          <a:prstGeom prst="rect">
            <a:avLst/>
          </a:prstGeom>
          <a:solidFill>
            <a:schemeClr val="accent6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39493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552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Inspection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195461" y="881727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Statistical Description of Data set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683687"/>
            <a:ext cx="4247395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Data Distribution ]</a:t>
            </a: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B86E65A6-FEF1-47D0-ABB6-B1062BB98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45"/>
          <a:stretch/>
        </p:blipFill>
        <p:spPr>
          <a:xfrm>
            <a:off x="338960" y="3276937"/>
            <a:ext cx="2872187" cy="1613198"/>
          </a:xfr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4DF02368-1F53-4F00-BA02-D15286CD4F49}"/>
              </a:ext>
            </a:extLst>
          </p:cNvPr>
          <p:cNvSpPr/>
          <p:nvPr/>
        </p:nvSpPr>
        <p:spPr>
          <a:xfrm>
            <a:off x="1349084" y="2780010"/>
            <a:ext cx="10102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Age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6" name="내용 개체 틀 4" descr="그리기이(가) 표시된 사진&#10;&#10;자동 생성된 설명">
            <a:extLst>
              <a:ext uri="{FF2B5EF4-FFF2-40B4-BE49-F238E27FC236}">
                <a16:creationId xmlns:a16="http://schemas.microsoft.com/office/drawing/2014/main" id="{34CBD38E-A48E-4F14-AD2E-4000C9CB97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781" y="3459547"/>
            <a:ext cx="3962083" cy="145736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3E2005B4-D71A-43B9-9483-D05B72A7B843}"/>
              </a:ext>
            </a:extLst>
          </p:cNvPr>
          <p:cNvSpPr/>
          <p:nvPr/>
        </p:nvSpPr>
        <p:spPr>
          <a:xfrm>
            <a:off x="4443609" y="2780010"/>
            <a:ext cx="9573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Job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18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878BD1FF-99D0-4448-A15E-624262D57D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101" y="3395850"/>
            <a:ext cx="3891583" cy="152106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A2F7F729-A2E2-426F-8F25-BDE160258ABA}"/>
              </a:ext>
            </a:extLst>
          </p:cNvPr>
          <p:cNvSpPr/>
          <p:nvPr/>
        </p:nvSpPr>
        <p:spPr>
          <a:xfrm>
            <a:off x="8876574" y="2790937"/>
            <a:ext cx="14558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Marital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975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255230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Inspection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195461" y="881727"/>
            <a:ext cx="7559816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Statistical Description of Dataset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23" name="제목 1">
            <a:extLst>
              <a:ext uri="{FF2B5EF4-FFF2-40B4-BE49-F238E27FC236}">
                <a16:creationId xmlns:a16="http://schemas.microsoft.com/office/drawing/2014/main" id="{1D091CFA-FFBF-42BB-885F-F3BD30DA9DC5}"/>
              </a:ext>
            </a:extLst>
          </p:cNvPr>
          <p:cNvSpPr txBox="1">
            <a:spLocks/>
          </p:cNvSpPr>
          <p:nvPr/>
        </p:nvSpPr>
        <p:spPr>
          <a:xfrm>
            <a:off x="1500262" y="1683687"/>
            <a:ext cx="4247395" cy="5707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Data Distribution ]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F5179CC-C8E1-4798-92FC-78876C02D216}"/>
              </a:ext>
            </a:extLst>
          </p:cNvPr>
          <p:cNvSpPr/>
          <p:nvPr/>
        </p:nvSpPr>
        <p:spPr>
          <a:xfrm>
            <a:off x="1681003" y="2883182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Education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1" name="내용 개체 틀 4" descr="조류이(가) 표시된 사진&#10;&#10;자동 생성된 설명">
            <a:extLst>
              <a:ext uri="{FF2B5EF4-FFF2-40B4-BE49-F238E27FC236}">
                <a16:creationId xmlns:a16="http://schemas.microsoft.com/office/drawing/2014/main" id="{7A1A8A0B-CEB0-4353-85FC-609BA6F4A6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84" y="3675817"/>
            <a:ext cx="4845118" cy="1480197"/>
          </a:xfrm>
          <a:prstGeom prst="rect">
            <a:avLst/>
          </a:prstGeom>
        </p:spPr>
      </p:pic>
      <p:pic>
        <p:nvPicPr>
          <p:cNvPr id="22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42DE6E0D-887D-4BFC-B540-4A0E118A8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717" y="3585314"/>
            <a:ext cx="2693533" cy="1661202"/>
          </a:xfrm>
          <a:prstGeom prst="rect">
            <a:avLst/>
          </a:prstGeom>
        </p:spPr>
      </p:pic>
      <p:pic>
        <p:nvPicPr>
          <p:cNvPr id="24" name="내용 개체 틀 4" descr="스크린샷이(가) 표시된 사진&#10;&#10;자동 생성된 설명">
            <a:extLst>
              <a:ext uri="{FF2B5EF4-FFF2-40B4-BE49-F238E27FC236}">
                <a16:creationId xmlns:a16="http://schemas.microsoft.com/office/drawing/2014/main" id="{61B15C75-5FF3-46AC-9B42-26D2AA9092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375" y="3513154"/>
            <a:ext cx="3297431" cy="206286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0FA46A27-CD54-42D0-9171-D21CD9830D99}"/>
              </a:ext>
            </a:extLst>
          </p:cNvPr>
          <p:cNvSpPr/>
          <p:nvPr/>
        </p:nvSpPr>
        <p:spPr>
          <a:xfrm>
            <a:off x="5657110" y="2883182"/>
            <a:ext cx="11320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Loan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C67BE3A-BCF2-4183-99CC-91CF6EFFA5D6}"/>
              </a:ext>
            </a:extLst>
          </p:cNvPr>
          <p:cNvSpPr/>
          <p:nvPr/>
        </p:nvSpPr>
        <p:spPr>
          <a:xfrm>
            <a:off x="9415675" y="2883182"/>
            <a:ext cx="10871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Debt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096E8C2-0E31-47F6-BFC7-85606E0DF55B}"/>
              </a:ext>
            </a:extLst>
          </p:cNvPr>
          <p:cNvSpPr/>
          <p:nvPr/>
        </p:nvSpPr>
        <p:spPr>
          <a:xfrm>
            <a:off x="6229350" y="5156014"/>
            <a:ext cx="1143000" cy="58831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082C47-3B0D-48C8-8B05-4B290025F1A1}"/>
              </a:ext>
            </a:extLst>
          </p:cNvPr>
          <p:cNvSpPr txBox="1"/>
          <p:nvPr/>
        </p:nvSpPr>
        <p:spPr>
          <a:xfrm>
            <a:off x="7507563" y="5724071"/>
            <a:ext cx="2328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Missing Data</a:t>
            </a:r>
            <a:endParaRPr lang="ko-KR" altLang="en-US" sz="24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6827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622379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Restructuring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88F34E34-C134-4AD7-8C40-B77CBD512E6C}"/>
              </a:ext>
            </a:extLst>
          </p:cNvPr>
          <p:cNvSpPr txBox="1">
            <a:spLocks/>
          </p:cNvSpPr>
          <p:nvPr/>
        </p:nvSpPr>
        <p:spPr>
          <a:xfrm>
            <a:off x="887979" y="1623979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Table Vertical Decomposition ]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FB6EEAB-58A5-4A9A-840C-A389D079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13" y="3286571"/>
            <a:ext cx="9425078" cy="772260"/>
          </a:xfrm>
          <a:prstGeom prst="rect">
            <a:avLst/>
          </a:prstGeom>
        </p:spPr>
      </p:pic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1038090" y="2287007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Drop all the features that look unrelated to marriage.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63F9A5-1D11-4BDB-85C8-8097A928B4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445"/>
          <a:stretch/>
        </p:blipFill>
        <p:spPr>
          <a:xfrm>
            <a:off x="1047909" y="5016622"/>
            <a:ext cx="10373931" cy="720000"/>
          </a:xfrm>
          <a:prstGeom prst="rect">
            <a:avLst/>
          </a:prstGeom>
        </p:spPr>
      </p:pic>
      <p:sp>
        <p:nvSpPr>
          <p:cNvPr id="26" name="제목 1">
            <a:extLst>
              <a:ext uri="{FF2B5EF4-FFF2-40B4-BE49-F238E27FC236}">
                <a16:creationId xmlns:a16="http://schemas.microsoft.com/office/drawing/2014/main" id="{D2DBD46A-737B-4A79-841D-6056935F2D2D}"/>
              </a:ext>
            </a:extLst>
          </p:cNvPr>
          <p:cNvSpPr txBox="1">
            <a:spLocks/>
          </p:cNvSpPr>
          <p:nvPr/>
        </p:nvSpPr>
        <p:spPr>
          <a:xfrm>
            <a:off x="1108000" y="4043461"/>
            <a:ext cx="4391160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Arial" panose="020B0604020202020204" pitchFamily="34" charset="0"/>
              <a:buChar char="•"/>
            </a:pP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16 features </a:t>
            </a:r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  <a:sym typeface="Wingdings" panose="05000000000000000000" pitchFamily="2" charset="2"/>
              </a:rPr>
              <a:t> 8 features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8000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08000" y="353015"/>
            <a:ext cx="312297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</a:t>
            </a:r>
            <a:r>
              <a:rPr lang="ko-KR" altLang="en-US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 </a:t>
            </a:r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Preprocessing</a:t>
            </a:r>
            <a:endParaRPr lang="ko-KR" altLang="en-US" sz="30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CCB4D09F-6FCC-43BF-B7DD-EE9A97A8A5CD}"/>
              </a:ext>
            </a:extLst>
          </p:cNvPr>
          <p:cNvSpPr txBox="1">
            <a:spLocks/>
          </p:cNvSpPr>
          <p:nvPr/>
        </p:nvSpPr>
        <p:spPr>
          <a:xfrm>
            <a:off x="1400010" y="892968"/>
            <a:ext cx="6223799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Data Value Changes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207401DC-53F3-47ED-885F-A39F06DA7559}"/>
              </a:ext>
            </a:extLst>
          </p:cNvPr>
          <p:cNvGrpSpPr/>
          <p:nvPr/>
        </p:nvGrpSpPr>
        <p:grpSpPr>
          <a:xfrm>
            <a:off x="798356" y="1121378"/>
            <a:ext cx="569092" cy="553998"/>
            <a:chOff x="7167033" y="1932179"/>
            <a:chExt cx="456977" cy="375908"/>
          </a:xfrm>
        </p:grpSpPr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680EDE9C-C536-41E9-A6D9-326766F2AE2C}"/>
                </a:ext>
              </a:extLst>
            </p:cNvPr>
            <p:cNvSpPr/>
            <p:nvPr/>
          </p:nvSpPr>
          <p:spPr>
            <a:xfrm>
              <a:off x="7239000" y="1932179"/>
              <a:ext cx="385010" cy="375904"/>
            </a:xfrm>
            <a:prstGeom prst="ellipse">
              <a:avLst/>
            </a:prstGeom>
            <a:solidFill>
              <a:schemeClr val="bg1">
                <a:lumMod val="7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  <p:sp>
          <p:nvSpPr>
            <p:cNvPr id="38" name="타원 37">
              <a:extLst>
                <a:ext uri="{FF2B5EF4-FFF2-40B4-BE49-F238E27FC236}">
                  <a16:creationId xmlns:a16="http://schemas.microsoft.com/office/drawing/2014/main" id="{9DEB49B7-D866-4FDD-852B-4BD7F7E3B8C6}"/>
                </a:ext>
              </a:extLst>
            </p:cNvPr>
            <p:cNvSpPr/>
            <p:nvPr/>
          </p:nvSpPr>
          <p:spPr>
            <a:xfrm>
              <a:off x="7167033" y="1932179"/>
              <a:ext cx="385010" cy="37590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88F34E34-C134-4AD7-8C40-B77CBD512E6C}"/>
              </a:ext>
            </a:extLst>
          </p:cNvPr>
          <p:cNvSpPr txBox="1">
            <a:spLocks/>
          </p:cNvSpPr>
          <p:nvPr/>
        </p:nvSpPr>
        <p:spPr>
          <a:xfrm>
            <a:off x="887979" y="1623979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[ Cleaning Dirty Data ]</a:t>
            </a:r>
          </a:p>
        </p:txBody>
      </p:sp>
      <p:sp>
        <p:nvSpPr>
          <p:cNvPr id="25" name="제목 1">
            <a:extLst>
              <a:ext uri="{FF2B5EF4-FFF2-40B4-BE49-F238E27FC236}">
                <a16:creationId xmlns:a16="http://schemas.microsoft.com/office/drawing/2014/main" id="{0F410AD2-DA5C-41EE-A2E4-2D0E71EDA850}"/>
              </a:ext>
            </a:extLst>
          </p:cNvPr>
          <p:cNvSpPr txBox="1">
            <a:spLocks/>
          </p:cNvSpPr>
          <p:nvPr/>
        </p:nvSpPr>
        <p:spPr>
          <a:xfrm>
            <a:off x="1047909" y="2243822"/>
            <a:ext cx="9326007" cy="10332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: Handle Missing data, outliers, redundancy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D703EF09-148B-4A9D-BCA9-34AFC1D95384}"/>
              </a:ext>
            </a:extLst>
          </p:cNvPr>
          <p:cNvGrpSpPr/>
          <p:nvPr/>
        </p:nvGrpSpPr>
        <p:grpSpPr>
          <a:xfrm>
            <a:off x="793373" y="3598890"/>
            <a:ext cx="2851583" cy="662721"/>
            <a:chOff x="490138" y="3291846"/>
            <a:chExt cx="2851583" cy="662721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CB7BBEF-057F-4079-AD41-E7DC69CFA7D0}"/>
                </a:ext>
              </a:extLst>
            </p:cNvPr>
            <p:cNvGrpSpPr/>
            <p:nvPr/>
          </p:nvGrpSpPr>
          <p:grpSpPr>
            <a:xfrm>
              <a:off x="490138" y="3383211"/>
              <a:ext cx="451812" cy="450100"/>
              <a:chOff x="3314700" y="4177869"/>
              <a:chExt cx="451812" cy="450100"/>
            </a:xfrm>
          </p:grpSpPr>
          <p:sp>
            <p:nvSpPr>
              <p:cNvPr id="5" name="직사각형 4">
                <a:extLst>
                  <a:ext uri="{FF2B5EF4-FFF2-40B4-BE49-F238E27FC236}">
                    <a16:creationId xmlns:a16="http://schemas.microsoft.com/office/drawing/2014/main" id="{4C21BB81-8A3C-4EAA-8326-3BE84E088262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371802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BA4FD677-3739-4168-9AC2-3DD242A91F7B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371803" cy="3924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FCD73A7C-D480-4AC3-836F-797855E89421}"/>
                </a:ext>
              </a:extLst>
            </p:cNvPr>
            <p:cNvSpPr txBox="1">
              <a:spLocks/>
            </p:cNvSpPr>
            <p:nvPr/>
          </p:nvSpPr>
          <p:spPr>
            <a:xfrm>
              <a:off x="910839" y="3291846"/>
              <a:ext cx="2430882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Missing Data</a:t>
              </a:r>
            </a:p>
          </p:txBody>
        </p:sp>
      </p:grpSp>
      <p:pic>
        <p:nvPicPr>
          <p:cNvPr id="24" name="그림 23">
            <a:extLst>
              <a:ext uri="{FF2B5EF4-FFF2-40B4-BE49-F238E27FC236}">
                <a16:creationId xmlns:a16="http://schemas.microsoft.com/office/drawing/2014/main" id="{AE0DB146-489B-47E1-B580-AE1A8C152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0" y="4307597"/>
            <a:ext cx="3257717" cy="1657435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:a16="http://schemas.microsoft.com/office/drawing/2014/main" id="{A42A5583-470F-409F-BED7-42A41E4A2BF4}"/>
              </a:ext>
            </a:extLst>
          </p:cNvPr>
          <p:cNvGrpSpPr/>
          <p:nvPr/>
        </p:nvGrpSpPr>
        <p:grpSpPr>
          <a:xfrm>
            <a:off x="4285120" y="3277115"/>
            <a:ext cx="2851583" cy="662721"/>
            <a:chOff x="490138" y="3291846"/>
            <a:chExt cx="2851583" cy="662721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2DC98D4E-FAF3-4EA0-84E0-CA6AE0CE3DCD}"/>
                </a:ext>
              </a:extLst>
            </p:cNvPr>
            <p:cNvGrpSpPr/>
            <p:nvPr/>
          </p:nvGrpSpPr>
          <p:grpSpPr>
            <a:xfrm>
              <a:off x="490138" y="3383211"/>
              <a:ext cx="451812" cy="450100"/>
              <a:chOff x="3314700" y="4177869"/>
              <a:chExt cx="451812" cy="450100"/>
            </a:xfrm>
          </p:grpSpPr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8FA0A813-103C-4A6E-8408-3DFBBD267F59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371802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F79BC4AC-5186-4FEF-9397-75C84F2F9F04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371803" cy="3924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30" name="제목 1">
              <a:extLst>
                <a:ext uri="{FF2B5EF4-FFF2-40B4-BE49-F238E27FC236}">
                  <a16:creationId xmlns:a16="http://schemas.microsoft.com/office/drawing/2014/main" id="{DF436E21-BA59-4800-B720-E511159D5E81}"/>
                </a:ext>
              </a:extLst>
            </p:cNvPr>
            <p:cNvSpPr txBox="1">
              <a:spLocks/>
            </p:cNvSpPr>
            <p:nvPr/>
          </p:nvSpPr>
          <p:spPr>
            <a:xfrm>
              <a:off x="910839" y="3291846"/>
              <a:ext cx="2430882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Outliers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496452C9-CC88-4E64-ADC8-5AC80C93F69D}"/>
              </a:ext>
            </a:extLst>
          </p:cNvPr>
          <p:cNvGrpSpPr/>
          <p:nvPr/>
        </p:nvGrpSpPr>
        <p:grpSpPr>
          <a:xfrm>
            <a:off x="4285120" y="4839243"/>
            <a:ext cx="2851583" cy="662721"/>
            <a:chOff x="490138" y="3291846"/>
            <a:chExt cx="2851583" cy="662721"/>
          </a:xfrm>
        </p:grpSpPr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9B2F7152-2160-438E-A675-0AB4774B822B}"/>
                </a:ext>
              </a:extLst>
            </p:cNvPr>
            <p:cNvGrpSpPr/>
            <p:nvPr/>
          </p:nvGrpSpPr>
          <p:grpSpPr>
            <a:xfrm>
              <a:off x="490138" y="3383211"/>
              <a:ext cx="451812" cy="450100"/>
              <a:chOff x="3314700" y="4177869"/>
              <a:chExt cx="451812" cy="450100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F0E04CA3-DAEA-41E6-A8E7-7A8877C250AA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371802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5BE52CFD-AA5B-4562-8A7A-A4B95D79432E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371803" cy="392424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37" name="제목 1">
              <a:extLst>
                <a:ext uri="{FF2B5EF4-FFF2-40B4-BE49-F238E27FC236}">
                  <a16:creationId xmlns:a16="http://schemas.microsoft.com/office/drawing/2014/main" id="{5586F89A-23A9-4FFE-9124-D90E7FB56C5B}"/>
                </a:ext>
              </a:extLst>
            </p:cNvPr>
            <p:cNvSpPr txBox="1">
              <a:spLocks/>
            </p:cNvSpPr>
            <p:nvPr/>
          </p:nvSpPr>
          <p:spPr>
            <a:xfrm>
              <a:off x="910839" y="3291846"/>
              <a:ext cx="2430882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Redundancy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B63DBEC-4D3B-403C-B86E-427C498E4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5120" y="4077054"/>
            <a:ext cx="2317869" cy="4826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0C3C2616-C8AD-4223-A743-A6E74CC9E2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9972" y="5507626"/>
            <a:ext cx="2803622" cy="528478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622B9AB1-08D4-4EE8-8E90-F6E8A21CD8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849" y="4083160"/>
            <a:ext cx="4286249" cy="1541029"/>
          </a:xfrm>
          <a:prstGeom prst="rect">
            <a:avLst/>
          </a:prstGeom>
        </p:spPr>
      </p:pic>
      <p:grpSp>
        <p:nvGrpSpPr>
          <p:cNvPr id="44" name="그룹 43">
            <a:extLst>
              <a:ext uri="{FF2B5EF4-FFF2-40B4-BE49-F238E27FC236}">
                <a16:creationId xmlns:a16="http://schemas.microsoft.com/office/drawing/2014/main" id="{111DDA12-FD21-493F-8DDE-5C03E7C1D3EE}"/>
              </a:ext>
            </a:extLst>
          </p:cNvPr>
          <p:cNvGrpSpPr/>
          <p:nvPr/>
        </p:nvGrpSpPr>
        <p:grpSpPr>
          <a:xfrm>
            <a:off x="7840870" y="3368480"/>
            <a:ext cx="4351129" cy="662721"/>
            <a:chOff x="490138" y="3291846"/>
            <a:chExt cx="4351129" cy="662721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3488BB0-A968-4C1E-AB2A-025615423701}"/>
                </a:ext>
              </a:extLst>
            </p:cNvPr>
            <p:cNvGrpSpPr/>
            <p:nvPr/>
          </p:nvGrpSpPr>
          <p:grpSpPr>
            <a:xfrm>
              <a:off x="490138" y="3383211"/>
              <a:ext cx="451812" cy="450100"/>
              <a:chOff x="3314700" y="4177869"/>
              <a:chExt cx="451812" cy="450100"/>
            </a:xfrm>
          </p:grpSpPr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AE458803-922F-42FA-AE8E-69CBDD103260}"/>
                  </a:ext>
                </a:extLst>
              </p:cNvPr>
              <p:cNvSpPr/>
              <p:nvPr/>
            </p:nvSpPr>
            <p:spPr>
              <a:xfrm>
                <a:off x="3394710" y="4255773"/>
                <a:ext cx="371802" cy="372196"/>
              </a:xfrm>
              <a:prstGeom prst="rect">
                <a:avLst/>
              </a:prstGeom>
              <a:solidFill>
                <a:schemeClr val="bg1">
                  <a:lumMod val="75000"/>
                  <a:alpha val="7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0C9A82B8-D97D-4EA2-A0DA-9B4399C57B49}"/>
                  </a:ext>
                </a:extLst>
              </p:cNvPr>
              <p:cNvSpPr/>
              <p:nvPr/>
            </p:nvSpPr>
            <p:spPr>
              <a:xfrm>
                <a:off x="3314700" y="4177869"/>
                <a:ext cx="371803" cy="392424"/>
              </a:xfrm>
              <a:prstGeom prst="rect">
                <a:avLst/>
              </a:prstGeom>
              <a:solidFill>
                <a:schemeClr val="accent3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1훈새마을운동 R" panose="02020603020101020101" pitchFamily="18" charset="-127"/>
                </a:endParaRPr>
              </a:p>
            </p:txBody>
          </p:sp>
        </p:grpSp>
        <p:sp>
          <p:nvSpPr>
            <p:cNvPr id="46" name="제목 1">
              <a:extLst>
                <a:ext uri="{FF2B5EF4-FFF2-40B4-BE49-F238E27FC236}">
                  <a16:creationId xmlns:a16="http://schemas.microsoft.com/office/drawing/2014/main" id="{6F14D71F-06F6-4FDA-B4A1-F5604BF79593}"/>
                </a:ext>
              </a:extLst>
            </p:cNvPr>
            <p:cNvSpPr txBox="1">
              <a:spLocks/>
            </p:cNvSpPr>
            <p:nvPr/>
          </p:nvSpPr>
          <p:spPr>
            <a:xfrm>
              <a:off x="910838" y="3291846"/>
              <a:ext cx="3930429" cy="66272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30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Results </a:t>
              </a:r>
              <a:r>
                <a:rPr lang="en-US" altLang="ko-KR" sz="2400" dirty="0">
                  <a:latin typeface="1훈새마을운동 R" panose="02020603020101020101" pitchFamily="18" charset="-127"/>
                  <a:ea typeface="1훈새마을운동 R" panose="02020603020101020101" pitchFamily="18" charset="-127"/>
                </a:rPr>
                <a:t>(45211 </a:t>
              </a:r>
              <a:r>
                <a:rPr lang="en-US" altLang="ko-KR" sz="2400" dirty="0">
                  <a:latin typeface="1훈새마을운동 R" panose="02020603020101020101" pitchFamily="18" charset="-127"/>
                  <a:ea typeface="1훈새마을운동 R" panose="02020603020101020101" pitchFamily="18" charset="-127"/>
                  <a:sym typeface="Wingdings" panose="05000000000000000000" pitchFamily="2" charset="2"/>
                </a:rPr>
                <a:t> 38476)</a:t>
              </a:r>
              <a:endParaRPr lang="en-US" altLang="ko-KR" sz="3000" dirty="0">
                <a:latin typeface="1훈새마을운동 R" panose="02020603020101020101" pitchFamily="18" charset="-127"/>
                <a:ea typeface="1훈새마을운동 R" panose="02020603020101020101" pitchFamily="18" charset="-127"/>
              </a:endParaRPr>
            </a:p>
          </p:txBody>
        </p:sp>
      </p:grp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0DEABDD5-9A49-40BE-908B-7D7A901EE0A3}"/>
              </a:ext>
            </a:extLst>
          </p:cNvPr>
          <p:cNvCxnSpPr>
            <a:cxnSpLocks/>
          </p:cNvCxnSpPr>
          <p:nvPr/>
        </p:nvCxnSpPr>
        <p:spPr>
          <a:xfrm>
            <a:off x="10692453" y="5624189"/>
            <a:ext cx="11628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C4472297-19F5-43F0-918A-C29CA1C8A984}"/>
              </a:ext>
            </a:extLst>
          </p:cNvPr>
          <p:cNvSpPr/>
          <p:nvPr/>
        </p:nvSpPr>
        <p:spPr>
          <a:xfrm>
            <a:off x="656236" y="4486529"/>
            <a:ext cx="2875634" cy="266126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1훈새마을운동 R" panose="02020603020101020101" pitchFamily="18" charset="-127"/>
            </a:endParaRPr>
          </a:p>
        </p:txBody>
      </p:sp>
      <p:sp>
        <p:nvSpPr>
          <p:cNvPr id="53" name="제목 1">
            <a:extLst>
              <a:ext uri="{FF2B5EF4-FFF2-40B4-BE49-F238E27FC236}">
                <a16:creationId xmlns:a16="http://schemas.microsoft.com/office/drawing/2014/main" id="{4DCFEFD8-9B7C-4CC0-B672-D766B0F717A7}"/>
              </a:ext>
            </a:extLst>
          </p:cNvPr>
          <p:cNvSpPr txBox="1">
            <a:spLocks/>
          </p:cNvSpPr>
          <p:nvPr/>
        </p:nvSpPr>
        <p:spPr>
          <a:xfrm>
            <a:off x="398034" y="6091950"/>
            <a:ext cx="4152997" cy="5598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Convert ‘unknown’ into </a:t>
            </a:r>
            <a:r>
              <a:rPr lang="en-US" altLang="ko-KR" sz="2800" dirty="0" err="1">
                <a:latin typeface="1훈새마을운동 R" panose="02020603020101020101" pitchFamily="18" charset="-127"/>
                <a:ea typeface="1훈새마을운동 R" panose="02020603020101020101" pitchFamily="18" charset="-127"/>
              </a:rPr>
              <a:t>NaN</a:t>
            </a:r>
            <a:endParaRPr lang="en-US" altLang="ko-KR" sz="2800" dirty="0">
              <a:latin typeface="1훈새마을운동 R" panose="02020603020101020101" pitchFamily="18" charset="-127"/>
              <a:ea typeface="1훈새마을운동 R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B036C5F-BA03-48AA-99B0-F693246697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0870" y="728188"/>
            <a:ext cx="3664786" cy="227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45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065">
      <a:dk1>
        <a:srgbClr val="3A3838"/>
      </a:dk1>
      <a:lt1>
        <a:srgbClr val="FFFFFF"/>
      </a:lt1>
      <a:dk2>
        <a:srgbClr val="5D5B5B"/>
      </a:dk2>
      <a:lt2>
        <a:srgbClr val="F2F2F2"/>
      </a:lt2>
      <a:accent1>
        <a:srgbClr val="ED636D"/>
      </a:accent1>
      <a:accent2>
        <a:srgbClr val="FA7D87"/>
      </a:accent2>
      <a:accent3>
        <a:srgbClr val="F8BAA1"/>
      </a:accent3>
      <a:accent4>
        <a:srgbClr val="1097D0"/>
      </a:accent4>
      <a:accent5>
        <a:srgbClr val="016A96"/>
      </a:accent5>
      <a:accent6>
        <a:srgbClr val="898F8D"/>
      </a:accent6>
      <a:hlink>
        <a:srgbClr val="757070"/>
      </a:hlink>
      <a:folHlink>
        <a:srgbClr val="757070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alpha val="70000"/>
          </a:schemeClr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2632</TotalTime>
  <Words>2776</Words>
  <Application>Microsoft Office PowerPoint</Application>
  <PresentationFormat>와이드스크린</PresentationFormat>
  <Paragraphs>541</Paragraphs>
  <Slides>53</Slides>
  <Notes>53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0" baseType="lpstr">
      <vt:lpstr>나눔고딕</vt:lpstr>
      <vt:lpstr>맑은 고딕</vt:lpstr>
      <vt:lpstr>1훈새마을운동 R</vt:lpstr>
      <vt:lpstr>Century Gothic</vt:lpstr>
      <vt:lpstr>Arial</vt:lpstr>
      <vt:lpstr>Wingdings</vt:lpstr>
      <vt:lpstr>Office Theme</vt:lpstr>
      <vt:lpstr>PowerPoint 프레젠테이션</vt:lpstr>
      <vt:lpstr>PowerPoint 프레젠테이션</vt:lpstr>
      <vt:lpstr>PowerPoint 프레젠테이션</vt:lpstr>
      <vt:lpstr>Best Marriage Partner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Secret of Birth Rate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Y190313</cp:lastModifiedBy>
  <cp:revision>620</cp:revision>
  <dcterms:created xsi:type="dcterms:W3CDTF">2015-01-21T11:35:38Z</dcterms:created>
  <dcterms:modified xsi:type="dcterms:W3CDTF">2019-12-03T11:13:42Z</dcterms:modified>
</cp:coreProperties>
</file>